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6" r:id="rId2"/>
    <p:sldId id="395" r:id="rId3"/>
    <p:sldId id="388" r:id="rId4"/>
    <p:sldId id="372" r:id="rId5"/>
    <p:sldId id="368" r:id="rId6"/>
    <p:sldId id="300" r:id="rId7"/>
    <p:sldId id="291" r:id="rId8"/>
    <p:sldId id="384" r:id="rId9"/>
    <p:sldId id="294" r:id="rId10"/>
    <p:sldId id="385" r:id="rId11"/>
    <p:sldId id="303" r:id="rId12"/>
    <p:sldId id="297" r:id="rId13"/>
    <p:sldId id="304" r:id="rId14"/>
    <p:sldId id="299" r:id="rId15"/>
    <p:sldId id="292" r:id="rId16"/>
    <p:sldId id="328" r:id="rId17"/>
    <p:sldId id="361" r:id="rId18"/>
    <p:sldId id="380" r:id="rId19"/>
    <p:sldId id="346" r:id="rId20"/>
    <p:sldId id="322" r:id="rId21"/>
    <p:sldId id="362" r:id="rId22"/>
    <p:sldId id="310" r:id="rId23"/>
    <p:sldId id="311" r:id="rId24"/>
    <p:sldId id="348" r:id="rId25"/>
    <p:sldId id="400" r:id="rId26"/>
    <p:sldId id="401" r:id="rId27"/>
    <p:sldId id="402" r:id="rId28"/>
    <p:sldId id="316" r:id="rId29"/>
    <p:sldId id="363" r:id="rId30"/>
    <p:sldId id="319" r:id="rId31"/>
    <p:sldId id="386" r:id="rId32"/>
    <p:sldId id="343" r:id="rId33"/>
    <p:sldId id="308" r:id="rId34"/>
    <p:sldId id="359" r:id="rId35"/>
    <p:sldId id="403" r:id="rId36"/>
    <p:sldId id="381" r:id="rId37"/>
    <p:sldId id="405" r:id="rId38"/>
    <p:sldId id="366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C25272"/>
    <a:srgbClr val="3A6845"/>
    <a:srgbClr val="CC0000"/>
    <a:srgbClr val="F4A2E2"/>
    <a:srgbClr val="FAD2F1"/>
    <a:srgbClr val="FF9933"/>
    <a:srgbClr val="6A6262"/>
    <a:srgbClr val="5B5555"/>
    <a:srgbClr val="63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5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386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745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933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594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248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360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210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086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969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780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FE965-8F39-4338-A3BA-81B97470A57B}" type="datetimeFigureOut">
              <a:rPr lang="fr-BE" smtClean="0"/>
              <a:t>24-08-19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E0D17-CFC8-40CE-B6DD-E1DB4C6D89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838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5.wdp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2">
                <a:lumMod val="75000"/>
              </a:schemeClr>
            </a:gs>
            <a:gs pos="47000">
              <a:srgbClr val="FFC000"/>
            </a:gs>
            <a:gs pos="83000">
              <a:srgbClr val="F4A2E2"/>
            </a:gs>
            <a:gs pos="97000">
              <a:srgbClr val="FF5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60" y="1737083"/>
            <a:ext cx="4939882" cy="54099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26215" y="2827606"/>
            <a:ext cx="372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936" y="152265"/>
            <a:ext cx="6622731" cy="19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99489"/>
      </p:ext>
    </p:extLst>
  </p:cSld>
  <p:clrMapOvr>
    <a:masterClrMapping/>
  </p:clrMapOvr>
  <p:transition spd="slow"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Ã©sultat de recherche d'images pour &quot;fil bleu jaune vert gri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347"/>
            <a:ext cx="12191999" cy="685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6471" y="1701193"/>
            <a:ext cx="5432328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fil coloré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nos émotions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2471" y="1649616"/>
            <a:ext cx="5226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3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vert de nos espérances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638799" y="580853"/>
            <a:ext cx="4992546" cy="6588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fr-BE" sz="3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jaune de nos joies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526612" y="2705875"/>
            <a:ext cx="6962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gris de nos tristesses</a:t>
            </a:r>
          </a:p>
        </p:txBody>
      </p:sp>
    </p:spTree>
    <p:extLst>
      <p:ext uri="{BB962C8B-B14F-4D97-AF65-F5344CB8AC3E}">
        <p14:creationId xmlns:p14="http://schemas.microsoft.com/office/powerpoint/2010/main" val="410425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Ã©sultat de recherche d'images pour &quot;art tissage contemporain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54" y="0"/>
            <a:ext cx="99458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622334" y="399003"/>
            <a:ext cx="5569666" cy="3029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abandon et proximité,</a:t>
            </a:r>
          </a:p>
          <a:p>
            <a:pPr lvl="0" algn="r">
              <a:lnSpc>
                <a:spcPct val="107000"/>
              </a:lnSpc>
            </a:pPr>
            <a:r>
              <a:rPr lang="fr-BE" sz="3600" b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liberté et confiance,</a:t>
            </a:r>
          </a:p>
          <a:p>
            <a:pPr algn="r">
              <a:lnSpc>
                <a:spcPct val="107000"/>
              </a:lnSpc>
            </a:pPr>
            <a:r>
              <a:rPr lang="fr-BE" sz="3600" b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identité et altérité,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entrelacer mon fil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d’autres fils. </a:t>
            </a:r>
          </a:p>
        </p:txBody>
      </p:sp>
    </p:spTree>
    <p:extLst>
      <p:ext uri="{BB962C8B-B14F-4D97-AF65-F5344CB8AC3E}">
        <p14:creationId xmlns:p14="http://schemas.microsoft.com/office/powerpoint/2010/main" val="37138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>
        <p14:reveal/>
      </p:transition>
    </mc:Choice>
    <mc:Fallback xmlns="">
      <p:transition spd="slow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Ã©sultat de recherche d'images pour &quot;nous sommes tous reliÃ©s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1"/>
            <a:ext cx="7437788" cy="57114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566375" y="690658"/>
            <a:ext cx="4571999" cy="542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Construire les mailles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rencontres inédites,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BE" sz="36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fr-BE" sz="3600" b="1" dirty="0">
              <a:solidFill>
                <a:srgbClr val="ED7D3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fr-BE" sz="3600" b="1" dirty="0">
              <a:solidFill>
                <a:srgbClr val="ED7D3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fr-BE" sz="3600" b="1" dirty="0">
              <a:solidFill>
                <a:srgbClr val="ED7D3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fr-BE" sz="3600" b="1" dirty="0">
              <a:solidFill>
                <a:srgbClr val="ED7D3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fr-BE" sz="3600" b="1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chacune formant</a:t>
            </a:r>
          </a:p>
          <a:p>
            <a:pPr lvl="0" algn="ctr">
              <a:lnSpc>
                <a:spcPct val="107000"/>
              </a:lnSpc>
            </a:pPr>
            <a:r>
              <a:rPr lang="fr-BE" sz="3600" b="1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monde en devenir.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772" y="2284337"/>
            <a:ext cx="2097206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>
        <p14:reveal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Ã©sultat de recherche d'images pour &quot;art tissage contemporain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84" y="590842"/>
            <a:ext cx="5275386" cy="57114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0110" y="1029254"/>
            <a:ext cx="6015945" cy="4834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un mouvement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va-et-vient permanent,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BE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Passer au-dessus de nos peurs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sous nos préjugés,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BE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passages en passages,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Oser des liens de curiosité.</a:t>
            </a:r>
          </a:p>
        </p:txBody>
      </p:sp>
    </p:spTree>
    <p:extLst>
      <p:ext uri="{BB962C8B-B14F-4D97-AF65-F5344CB8AC3E}">
        <p14:creationId xmlns:p14="http://schemas.microsoft.com/office/powerpoint/2010/main" val="24337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500">
        <p:fade/>
      </p:transition>
    </mc:Choice>
    <mc:Fallback xmlns="">
      <p:transition spd="med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Ã©sultat de recherche d'images pour &quot;battements du coeu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421" y="239151"/>
            <a:ext cx="9636370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 rythme des battements et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élans de notre cœur,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aller jusqu’au bout de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gestes d’ouverture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95421" y="1490776"/>
            <a:ext cx="497996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fr-BE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500">
        <p14:reveal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33000" gridSize="1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Ã©sultat de recherche d'images pour &quot;tissages mÃ©tissages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2" y="726363"/>
            <a:ext cx="4869430" cy="53688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5418625" y="1148623"/>
            <a:ext cx="65906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3600" b="1" dirty="0">
                <a:solidFill>
                  <a:schemeClr val="bg1"/>
                </a:solidFill>
              </a:rPr>
              <a:t>Découvrir qu’il existe d’autres </a:t>
            </a:r>
          </a:p>
          <a:p>
            <a:pPr algn="ctr"/>
            <a:r>
              <a:rPr lang="fr-BE" sz="3600" b="1" dirty="0">
                <a:solidFill>
                  <a:schemeClr val="bg1"/>
                </a:solidFill>
              </a:rPr>
              <a:t>textures et couleurs</a:t>
            </a:r>
          </a:p>
          <a:p>
            <a:pPr algn="ctr"/>
            <a:endParaRPr lang="fr-BE" sz="3600" b="1" dirty="0">
              <a:solidFill>
                <a:schemeClr val="bg1"/>
              </a:solidFill>
            </a:endParaRPr>
          </a:p>
          <a:p>
            <a:pPr algn="ctr"/>
            <a:r>
              <a:rPr lang="fr-BE" sz="3600" b="1" dirty="0">
                <a:solidFill>
                  <a:schemeClr val="bg1"/>
                </a:solidFill>
              </a:rPr>
              <a:t>Percevoir les effets des croisures </a:t>
            </a:r>
          </a:p>
          <a:p>
            <a:pPr algn="ctr"/>
            <a:r>
              <a:rPr lang="fr-BE" sz="3600" b="1" dirty="0">
                <a:solidFill>
                  <a:schemeClr val="bg1"/>
                </a:solidFill>
              </a:rPr>
              <a:t>sur l’essence de notre fil</a:t>
            </a:r>
          </a:p>
          <a:p>
            <a:pPr algn="ctr"/>
            <a:endParaRPr lang="fr-BE" sz="3600" b="1" dirty="0">
              <a:solidFill>
                <a:schemeClr val="bg1"/>
              </a:solidFill>
            </a:endParaRPr>
          </a:p>
          <a:p>
            <a:pPr algn="ctr"/>
            <a:r>
              <a:rPr lang="fr-BE" sz="3600" b="1" dirty="0">
                <a:solidFill>
                  <a:schemeClr val="bg1"/>
                </a:solidFill>
              </a:rPr>
              <a:t>Subtilement, </a:t>
            </a:r>
          </a:p>
          <a:p>
            <a:pPr algn="ctr"/>
            <a:r>
              <a:rPr lang="fr-BE" sz="3600" b="1" dirty="0">
                <a:solidFill>
                  <a:schemeClr val="bg1"/>
                </a:solidFill>
              </a:rPr>
              <a:t>apprendre à donner et à recevoir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6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 associÃ©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823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RÃ©sultat de recherche d'images pour &quot;partager ses idÃ©es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693" y="4842144"/>
            <a:ext cx="2227049" cy="16325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5811240" y="1014583"/>
            <a:ext cx="6639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718352" y="397507"/>
            <a:ext cx="531228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BE" sz="3600" b="1" dirty="0">
                <a:solidFill>
                  <a:prstClr val="white"/>
                </a:solidFill>
              </a:rPr>
              <a:t>Au  fil de notre inspiration,</a:t>
            </a:r>
          </a:p>
          <a:p>
            <a:pPr algn="ctr"/>
            <a:r>
              <a:rPr lang="fr-BE" sz="3600" b="1" dirty="0">
                <a:solidFill>
                  <a:schemeClr val="bg1"/>
                </a:solidFill>
              </a:rPr>
              <a:t>croiser nos brins d’ idées </a:t>
            </a:r>
          </a:p>
          <a:p>
            <a:pPr algn="ctr"/>
            <a:r>
              <a:rPr lang="fr-BE" sz="3600" b="1" dirty="0">
                <a:solidFill>
                  <a:schemeClr val="bg1"/>
                </a:solidFill>
              </a:rPr>
              <a:t>avec ceux des autres</a:t>
            </a:r>
            <a:r>
              <a:rPr lang="fr-BE" sz="3600" b="1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61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Ã©sultat de recherche d'images pour &quot;construire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38" y="0"/>
            <a:ext cx="79582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167322" y="197674"/>
            <a:ext cx="57710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s’étonner de la nouveauté </a:t>
            </a:r>
          </a:p>
          <a:p>
            <a:pPr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générée par leur assemblage</a:t>
            </a:r>
            <a:endParaRPr lang="fr-BE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Ã©sultat de recherche d'images pour &quot;fils de couleur reliÃ©s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678318" y="1300553"/>
            <a:ext cx="91158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BE" sz="3600" b="1" dirty="0">
                <a:solidFill>
                  <a:prstClr val="white"/>
                </a:solidFill>
              </a:rPr>
              <a:t>Ressentir la joie de se mettre en mouvement, nos pas guidés par une visée commune</a:t>
            </a:r>
          </a:p>
        </p:txBody>
      </p:sp>
    </p:spTree>
    <p:extLst>
      <p:ext uri="{BB962C8B-B14F-4D97-AF65-F5344CB8AC3E}">
        <p14:creationId xmlns:p14="http://schemas.microsoft.com/office/powerpoint/2010/main" val="80377816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22253" y="1869722"/>
            <a:ext cx="77592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S’émerveiller des motifs qui se dessinent progressivement</a:t>
            </a:r>
          </a:p>
          <a:p>
            <a:pPr algn="ctr"/>
            <a:r>
              <a:rPr lang="fr-BE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 qui racontent une histoire, </a:t>
            </a:r>
          </a:p>
          <a:p>
            <a:pPr algn="ctr"/>
            <a:r>
              <a:rPr lang="fr-BE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notre histoire.</a:t>
            </a:r>
          </a:p>
        </p:txBody>
      </p:sp>
      <p:pic>
        <p:nvPicPr>
          <p:cNvPr id="4" name="Picture 2" descr="RÃ©sultat de recherche d'images pour &quot;tissage urbain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880" y="224890"/>
            <a:ext cx="4720107" cy="62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Image associÃ©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0" y="4332226"/>
            <a:ext cx="2942961" cy="214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0" descr="Image associÃ©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4" y="239981"/>
            <a:ext cx="2755717" cy="155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associÃ©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371" y="255072"/>
            <a:ext cx="2817029" cy="151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associÃ©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372" y="4332226"/>
            <a:ext cx="3169999" cy="214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08748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Thread, Broderie, Ã Coudre, Artisan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375095" y="2998118"/>
            <a:ext cx="8091268" cy="9233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Rentrée scolaire 2019 - 2020</a:t>
            </a:r>
          </a:p>
        </p:txBody>
      </p:sp>
    </p:spTree>
    <p:extLst>
      <p:ext uri="{BB962C8B-B14F-4D97-AF65-F5344CB8AC3E}">
        <p14:creationId xmlns:p14="http://schemas.microsoft.com/office/powerpoint/2010/main" val="99995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86754" y="150865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BE" sz="3600" b="1" dirty="0">
                <a:solidFill>
                  <a:srgbClr val="C25272"/>
                </a:solidFill>
              </a:rPr>
              <a:t>Nos fils épars et singuliers </a:t>
            </a:r>
          </a:p>
          <a:p>
            <a:pPr algn="ctr"/>
            <a:r>
              <a:rPr lang="fr-BE" sz="3600" b="1" dirty="0">
                <a:solidFill>
                  <a:srgbClr val="C25272"/>
                </a:solidFill>
              </a:rPr>
              <a:t>prennent corps</a:t>
            </a:r>
          </a:p>
          <a:p>
            <a:pPr algn="ctr"/>
            <a:r>
              <a:rPr lang="fr-BE" sz="3600" b="1" dirty="0">
                <a:solidFill>
                  <a:srgbClr val="C25272"/>
                </a:solidFill>
              </a:rPr>
              <a:t>et donnent naissance à une œuvre inattendue!</a:t>
            </a:r>
          </a:p>
        </p:txBody>
      </p:sp>
      <p:sp>
        <p:nvSpPr>
          <p:cNvPr id="6" name="Rectangle 5"/>
          <p:cNvSpPr/>
          <p:nvPr/>
        </p:nvSpPr>
        <p:spPr>
          <a:xfrm>
            <a:off x="6827007" y="4471887"/>
            <a:ext cx="5015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dirty="0">
                <a:solidFill>
                  <a:srgbClr val="FF5050"/>
                </a:solidFill>
              </a:rPr>
              <a:t>« Comme tous les membres du corps, malgré leur nombre,  </a:t>
            </a:r>
          </a:p>
          <a:p>
            <a:pPr algn="ctr"/>
            <a:r>
              <a:rPr lang="fr-BE" sz="2400" b="1" dirty="0">
                <a:solidFill>
                  <a:srgbClr val="FF5050"/>
                </a:solidFill>
              </a:rPr>
              <a:t>ne forment qu'un seul corps, </a:t>
            </a:r>
          </a:p>
          <a:p>
            <a:pPr algn="ctr"/>
            <a:r>
              <a:rPr lang="fr-BE" sz="2400" b="1" dirty="0">
                <a:solidFill>
                  <a:srgbClr val="FF5050"/>
                </a:solidFill>
              </a:rPr>
              <a:t>ainsi en est-il du Christ. » (Co12,12)</a:t>
            </a:r>
          </a:p>
        </p:txBody>
      </p:sp>
      <p:pic>
        <p:nvPicPr>
          <p:cNvPr id="1026" name="Picture 2" descr="Image associÃ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01" y="2326465"/>
            <a:ext cx="2019888" cy="199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associÃ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4471888"/>
            <a:ext cx="1810860" cy="16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Ã©sultat de recherche d'images pour &quot;Maison rÃ©alisÃ©e en tissag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81" y="4471887"/>
            <a:ext cx="1761187" cy="16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 dÃ©marrage des lie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69" y="537786"/>
            <a:ext cx="1810860" cy="16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s vole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69" y="4471888"/>
            <a:ext cx="1810860" cy="16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ue sur rue de la Gran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81" y="2490171"/>
            <a:ext cx="1761187" cy="166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469" y="2490171"/>
            <a:ext cx="1810860" cy="16699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8881" y="533778"/>
            <a:ext cx="1761187" cy="1606528"/>
          </a:xfrm>
          <a:prstGeom prst="rect">
            <a:avLst/>
          </a:prstGeom>
        </p:spPr>
      </p:pic>
      <p:pic>
        <p:nvPicPr>
          <p:cNvPr id="1038" name="Picture 14" descr="DÃ©marrage de tous les liens au centre de la maison tÃ©mo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41" y="533778"/>
            <a:ext cx="1821928" cy="16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295814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Ã©sultat de recherche d'images pour &quot;crÃ©ation collective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5" y="241230"/>
            <a:ext cx="8240494" cy="63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1195" y="759757"/>
            <a:ext cx="9488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fr-BE" sz="3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61171" y="1680028"/>
            <a:ext cx="2804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Tissu de nos relations,</a:t>
            </a:r>
          </a:p>
          <a:p>
            <a:pPr algn="ctr"/>
            <a:r>
              <a:rPr lang="fr-BE" sz="3600" b="1" dirty="0">
                <a:solidFill>
                  <a:schemeClr val="tx2">
                    <a:lumMod val="50000"/>
                  </a:schemeClr>
                </a:solidFill>
              </a:rPr>
              <a:t> harmonie de nos nuances.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608" y="4405167"/>
            <a:ext cx="2069746" cy="18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75555"/>
      </p:ext>
    </p:extLst>
  </p:cSld>
  <p:clrMapOvr>
    <a:masterClrMapping/>
  </p:clrMapOvr>
  <p:transition spd="med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9749" y="186701"/>
            <a:ext cx="4598126" cy="2463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chemins qui relient </a:t>
            </a:r>
            <a:r>
              <a:rPr lang="fr-BE" sz="3600" b="1" dirty="0">
                <a:solidFill>
                  <a:schemeClr val="bg2">
                    <a:lumMod val="25000"/>
                  </a:schemeClr>
                </a:solidFill>
              </a:rPr>
              <a:t>ne tiennent parfois qu’à un fil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BE" sz="3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741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Image associÃ©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91" y="0"/>
            <a:ext cx="591780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965319" y="3404562"/>
            <a:ext cx="7478989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invitant à la </a:t>
            </a:r>
            <a:r>
              <a:rPr lang="fr-B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remise en cause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rappelant la </a:t>
            </a:r>
            <a:r>
              <a:rPr lang="fr-B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fragilité de tout lien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900333" y="2743876"/>
            <a:ext cx="1074771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cadence ralentit </a:t>
            </a:r>
            <a:r>
              <a:rPr lang="fr-B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le travail s’arrête </a:t>
            </a:r>
            <a:endParaRPr lang="fr-BE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4739" y="835393"/>
            <a:ext cx="6078908" cy="1870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BE" sz="3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Certains de nos </a:t>
            </a:r>
            <a:r>
              <a:rPr lang="fr-BE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fils se rompent</a:t>
            </a:r>
          </a:p>
          <a:p>
            <a:pPr algn="ctr">
              <a:lnSpc>
                <a:spcPct val="107000"/>
              </a:lnSpc>
            </a:pPr>
            <a:r>
              <a:rPr lang="fr-BE" sz="3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sous les </a:t>
            </a:r>
            <a:r>
              <a:rPr lang="fr-BE" sz="3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fardeaux  </a:t>
            </a:r>
          </a:p>
          <a:p>
            <a:pPr algn="ctr">
              <a:lnSpc>
                <a:spcPct val="107000"/>
              </a:lnSpc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vie</a:t>
            </a:r>
          </a:p>
        </p:txBody>
      </p:sp>
    </p:spTree>
    <p:extLst>
      <p:ext uri="{BB962C8B-B14F-4D97-AF65-F5344CB8AC3E}">
        <p14:creationId xmlns:p14="http://schemas.microsoft.com/office/powerpoint/2010/main" val="37022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578"/>
            <a:ext cx="12192000" cy="525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756538" y="656945"/>
            <a:ext cx="69415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 nos bras grands ouverts, </a:t>
            </a:r>
          </a:p>
          <a:p>
            <a:pPr algn="ctr"/>
            <a:r>
              <a:rPr lang="fr-BE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former un immense fil de solidarité</a:t>
            </a:r>
          </a:p>
          <a:p>
            <a:pPr algn="ctr"/>
            <a:endParaRPr lang="fr-BE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fr-BE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39480" y="5533626"/>
            <a:ext cx="10175631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rgbClr val="FF5050"/>
                </a:solidFill>
              </a:rPr>
              <a:t>«</a:t>
            </a:r>
            <a:r>
              <a:rPr lang="fr-BE" sz="2400" b="1" dirty="0">
                <a:solidFill>
                  <a:srgbClr val="FF5050"/>
                </a:solidFill>
              </a:rPr>
              <a:t>Dieu a composé le corps afin qu’il n’y ait pas de division dans le corps, </a:t>
            </a:r>
          </a:p>
          <a:p>
            <a:pPr algn="ctr"/>
            <a:r>
              <a:rPr lang="fr-BE" sz="2400" b="1" dirty="0">
                <a:solidFill>
                  <a:srgbClr val="FF5050"/>
                </a:solidFill>
              </a:rPr>
              <a:t>mais que les membres aient un commun souci les uns des autres.</a:t>
            </a:r>
          </a:p>
          <a:p>
            <a:pPr algn="ctr"/>
            <a:r>
              <a:rPr lang="fr-BE" sz="2400" b="1" dirty="0">
                <a:solidFill>
                  <a:srgbClr val="FF5050"/>
                </a:solidFill>
              </a:rPr>
              <a:t> (1 Corinthien 12: 24-25) »</a:t>
            </a:r>
            <a:endParaRPr lang="fr-BE" sz="2400" b="1" dirty="0">
              <a:solidFill>
                <a:srgbClr val="FF5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012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Ã©sultat de recherche d'images pour &quot;bouts de ficelle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18" y="640080"/>
            <a:ext cx="9470571" cy="559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44138" y="222069"/>
            <a:ext cx="4950823" cy="185396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Reprendre </a:t>
            </a:r>
          </a:p>
          <a:p>
            <a:pPr algn="ctr">
              <a:lnSpc>
                <a:spcPct val="106000"/>
              </a:lnSpc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patience et respect </a:t>
            </a:r>
          </a:p>
          <a:p>
            <a:pPr algn="ctr">
              <a:lnSpc>
                <a:spcPct val="106000"/>
              </a:lnSpc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mailles perdues.</a:t>
            </a:r>
          </a:p>
        </p:txBody>
      </p:sp>
    </p:spTree>
    <p:extLst>
      <p:ext uri="{BB962C8B-B14F-4D97-AF65-F5344CB8AC3E}">
        <p14:creationId xmlns:p14="http://schemas.microsoft.com/office/powerpoint/2010/main" val="212997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6" y="231641"/>
            <a:ext cx="10750731" cy="6353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943" y="2774959"/>
            <a:ext cx="4950823" cy="126675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S’appliquer à rattacher </a:t>
            </a:r>
          </a:p>
          <a:p>
            <a:pPr lvl="0" algn="ctr">
              <a:lnSpc>
                <a:spcPct val="106000"/>
              </a:lnSpc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renforcer, </a:t>
            </a:r>
            <a:endParaRPr lang="fr-BE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99752" y="588723"/>
            <a:ext cx="4403918" cy="1853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</a:pPr>
            <a:r>
              <a:rPr lang="fr-BE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nos fragilités, tisser une étoffe encore plus belle !</a:t>
            </a:r>
            <a:endParaRPr lang="fr-BE" sz="36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Image associÃ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88276"/>
            <a:ext cx="6214689" cy="570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31570" y="4352274"/>
            <a:ext cx="7540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BE" sz="2400" b="1" dirty="0">
                <a:solidFill>
                  <a:srgbClr val="FF5050"/>
                </a:solidFill>
              </a:rPr>
              <a:t>Si un membre souffre, </a:t>
            </a:r>
          </a:p>
          <a:p>
            <a:pPr lvl="0" algn="ctr"/>
            <a:r>
              <a:rPr lang="fr-BE" sz="2400" b="1" dirty="0">
                <a:solidFill>
                  <a:srgbClr val="FF5050"/>
                </a:solidFill>
              </a:rPr>
              <a:t>tous les membres partagent sa souffrance ; </a:t>
            </a:r>
          </a:p>
          <a:p>
            <a:pPr lvl="0" algn="ctr"/>
            <a:r>
              <a:rPr lang="fr-BE" sz="2400" b="1" dirty="0">
                <a:solidFill>
                  <a:srgbClr val="FF5050"/>
                </a:solidFill>
              </a:rPr>
              <a:t>si un membre est glorifié, </a:t>
            </a:r>
          </a:p>
          <a:p>
            <a:pPr lvl="0" algn="ctr"/>
            <a:r>
              <a:rPr lang="fr-BE" sz="2400" b="1" dirty="0">
                <a:solidFill>
                  <a:srgbClr val="FF5050"/>
                </a:solidFill>
              </a:rPr>
              <a:t>tous les membres partagent sa joie. </a:t>
            </a:r>
          </a:p>
          <a:p>
            <a:pPr lvl="0" algn="ctr"/>
            <a:r>
              <a:rPr lang="fr-BE" sz="2400" b="1" dirty="0">
                <a:solidFill>
                  <a:srgbClr val="FF5050"/>
                </a:solidFill>
              </a:rPr>
              <a:t>(1: Corinthiens 12: 26)</a:t>
            </a:r>
          </a:p>
        </p:txBody>
      </p:sp>
      <p:sp>
        <p:nvSpPr>
          <p:cNvPr id="5" name="AutoShape 6" descr="RÃ©sultat de recherche d'images pour &quot;solidaritÃ©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917" y="2724052"/>
            <a:ext cx="2085588" cy="143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Ã©sultat de recherche d'images pour &quot;noeud gordien humai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21961" y="786647"/>
            <a:ext cx="6281372" cy="2397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fr-BE" sz="3600" b="1" dirty="0">
                <a:solidFill>
                  <a:srgbClr val="E7E6E6">
                    <a:lumMod val="9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nœuds d’incompréhension,</a:t>
            </a:r>
            <a:r>
              <a:rPr lang="fr-BE" sz="36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r">
              <a:lnSpc>
                <a:spcPct val="107000"/>
              </a:lnSpc>
            </a:pPr>
            <a:r>
              <a:rPr lang="fr-BE" sz="36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s’offrent à nous comme des énigmes à résoudre </a:t>
            </a:r>
          </a:p>
          <a:p>
            <a:pPr lvl="0" algn="r">
              <a:lnSpc>
                <a:spcPct val="107000"/>
              </a:lnSpc>
            </a:pPr>
            <a:endParaRPr lang="fr-BE" sz="3200" b="1" dirty="0">
              <a:solidFill>
                <a:srgbClr val="E7E6E6">
                  <a:lumMod val="9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Violon, Ãcouter, Sonores, Sons, Conc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7" y="793568"/>
            <a:ext cx="11443751" cy="557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5736" y="420720"/>
            <a:ext cx="8159262" cy="100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6000"/>
              </a:lnSpc>
              <a:spcAft>
                <a:spcPts val="0"/>
              </a:spcAft>
            </a:pPr>
            <a:endParaRPr lang="fr-BE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6000"/>
              </a:lnSpc>
              <a:spcAft>
                <a:spcPts val="0"/>
              </a:spcAft>
            </a:pPr>
            <a:endParaRPr lang="fr-BE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1927" y="5127632"/>
            <a:ext cx="882982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2400" b="1" dirty="0">
                <a:solidFill>
                  <a:srgbClr val="F15960"/>
                </a:solidFill>
              </a:rPr>
              <a:t>« Il en est ainsi des instruments de musique : </a:t>
            </a:r>
          </a:p>
          <a:p>
            <a:pPr algn="r"/>
            <a:r>
              <a:rPr lang="fr-BE" sz="2400" b="1" dirty="0">
                <a:solidFill>
                  <a:srgbClr val="F15960"/>
                </a:solidFill>
              </a:rPr>
              <a:t> s’ils ne rendent pas des sons distincts, </a:t>
            </a:r>
          </a:p>
          <a:p>
            <a:pPr algn="r"/>
            <a:r>
              <a:rPr lang="fr-BE" sz="2400" b="1" dirty="0">
                <a:solidFill>
                  <a:srgbClr val="F15960"/>
                </a:solidFill>
              </a:rPr>
              <a:t>comment reconnaître ce que jouent la flûte ou la cithare ? »</a:t>
            </a:r>
          </a:p>
          <a:p>
            <a:pPr algn="r"/>
            <a:r>
              <a:rPr lang="fr-BE" sz="2400" b="1" dirty="0">
                <a:solidFill>
                  <a:srgbClr val="F15960"/>
                </a:solidFill>
              </a:rPr>
              <a:t>(1 Corinthiens 14:7)</a:t>
            </a:r>
          </a:p>
          <a:p>
            <a:r>
              <a:rPr lang="fr-BE" dirty="0">
                <a:solidFill>
                  <a:srgbClr val="F15960"/>
                </a:solidFill>
                <a:latin typeface="Georgia" panose="02040502050405020303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199336" y="183650"/>
            <a:ext cx="981916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cordes sont sensibles … </a:t>
            </a:r>
          </a:p>
          <a:p>
            <a:pPr algn="r"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 des musiciens </a:t>
            </a:r>
          </a:p>
          <a:p>
            <a:pPr algn="r"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accordant leurs instruments,</a:t>
            </a:r>
          </a:p>
          <a:p>
            <a:pPr algn="r"/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rendre à chaque fil sa tension juste </a:t>
            </a:r>
          </a:p>
          <a:p>
            <a:pPr>
              <a:spcAft>
                <a:spcPts val="0"/>
              </a:spcAft>
            </a:pPr>
            <a:endParaRPr lang="fr-BE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17829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4719" y="235536"/>
            <a:ext cx="122467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 Notre communauté scolaire est comme un tissu qui s’élabore,</a:t>
            </a:r>
          </a:p>
          <a:p>
            <a:pPr lvl="0" algn="ctr"/>
            <a:r>
              <a:rPr lang="fr-BE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tissu dont on ne sait pas ce qu’il sera</a:t>
            </a:r>
          </a:p>
          <a:p>
            <a:pPr lvl="0" algn="ctr"/>
            <a:r>
              <a:rPr lang="fr-BE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mais qui, autour de nous, peu à peu se tisse,</a:t>
            </a:r>
            <a:br>
              <a:rPr lang="fr-BE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BE" sz="32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sans modèle ni dessin savant.</a:t>
            </a:r>
          </a:p>
        </p:txBody>
      </p:sp>
      <p:pic>
        <p:nvPicPr>
          <p:cNvPr id="3074" name="Picture 2" descr="https://mcr.asso.fr/stock/lib/2017/Religion/C%C3%A9r%C3%A9monies%20et%20f%C3%AAtes/careme%202018%20tisserand.jpg?15179087653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46" y="3416007"/>
            <a:ext cx="714375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7975" y="2625990"/>
            <a:ext cx="11537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3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Dans ce tissu, chacun d’entre nous est peut être… </a:t>
            </a:r>
            <a:r>
              <a:rPr lang="fr-BE" sz="36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fil </a:t>
            </a:r>
            <a:r>
              <a:rPr lang="fr-BE" sz="3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 »</a:t>
            </a:r>
          </a:p>
        </p:txBody>
      </p:sp>
    </p:spTree>
    <p:extLst>
      <p:ext uri="{BB962C8B-B14F-4D97-AF65-F5344CB8AC3E}">
        <p14:creationId xmlns:p14="http://schemas.microsoft.com/office/powerpoint/2010/main" val="11024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88455" y="177252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 </a:t>
            </a:r>
          </a:p>
        </p:txBody>
      </p:sp>
      <p:pic>
        <p:nvPicPr>
          <p:cNvPr id="6" name="Image 5" descr="Image associÃ©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56" y="566173"/>
            <a:ext cx="3781258" cy="648706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76309" y="271155"/>
            <a:ext cx="6467454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Maintenir la bonne distance </a:t>
            </a:r>
          </a:p>
          <a:p>
            <a:pPr lvl="0" algn="ctr">
              <a:lnSpc>
                <a:spcPct val="107000"/>
              </a:lnSpc>
            </a:pPr>
            <a:r>
              <a:rPr lang="fr-BE" sz="3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entre chaque fil,</a:t>
            </a:r>
            <a:r>
              <a:rPr lang="fr-BE" sz="3600" b="1" dirty="0">
                <a:solidFill>
                  <a:srgbClr val="ED7D31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7000"/>
              </a:lnSpc>
            </a:pPr>
            <a:r>
              <a:rPr lang="fr-BE" sz="3600" b="1" dirty="0">
                <a:solidFill>
                  <a:srgbClr val="ED7D31">
                    <a:lumMod val="60000"/>
                    <a:lumOff val="4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créer des métissages lumineux ! </a:t>
            </a:r>
            <a:endParaRPr lang="fr-BE" sz="3600" b="1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99" y="2317082"/>
            <a:ext cx="7513115" cy="40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Ã©sultat de recherche d'images pour &quot;rÃ©seaux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2936" y="343271"/>
            <a:ext cx="6982264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Surfer sur la toile des fils invisibles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établir des connections</a:t>
            </a:r>
            <a:endParaRPr lang="fr-BE" sz="3600" dirty="0"/>
          </a:p>
        </p:txBody>
      </p:sp>
      <p:pic>
        <p:nvPicPr>
          <p:cNvPr id="5" name="Karaoké♫ Kendji Girac   Tiag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336" y="268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Espace Sonore, RÃ©seau, Fils, F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" y="-21912"/>
            <a:ext cx="12129963" cy="68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2037" y="1863084"/>
            <a:ext cx="4524315" cy="1870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permettant à chacun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poursuivre la route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…sans perdre le fil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980129" y="114301"/>
            <a:ext cx="5961276" cy="1870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Faire de nos réseaux </a:t>
            </a:r>
          </a:p>
          <a:p>
            <a:pPr lvl="0">
              <a:lnSpc>
                <a:spcPct val="107000"/>
              </a:lnSpc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terreau fécond d’échange </a:t>
            </a:r>
          </a:p>
          <a:p>
            <a:pPr lvl="0">
              <a:lnSpc>
                <a:spcPct val="107000"/>
              </a:lnSpc>
            </a:pPr>
            <a:r>
              <a:rPr lang="fr-BE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d’entraide,  </a:t>
            </a:r>
          </a:p>
        </p:txBody>
      </p:sp>
    </p:spTree>
    <p:extLst>
      <p:ext uri="{BB962C8B-B14F-4D97-AF65-F5344CB8AC3E}">
        <p14:creationId xmlns:p14="http://schemas.microsoft.com/office/powerpoint/2010/main" val="177733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>
        <p14:reveal/>
      </p:transition>
    </mc:Choice>
    <mc:Fallback xmlns="">
      <p:transition spd="slow" advClick="0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associÃ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795889" y="5133199"/>
            <a:ext cx="5669279" cy="150810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>
                <a:solidFill>
                  <a:srgbClr val="FF0000"/>
                </a:solidFill>
              </a:rPr>
              <a:t>Unir nos forces, </a:t>
            </a:r>
          </a:p>
          <a:p>
            <a:pPr algn="ctr"/>
            <a:r>
              <a:rPr lang="fr-BE" sz="3600" b="1" dirty="0">
                <a:solidFill>
                  <a:srgbClr val="FF0000"/>
                </a:solidFill>
              </a:rPr>
              <a:t>S’allier autour d’une cause</a:t>
            </a:r>
          </a:p>
          <a:p>
            <a:endParaRPr lang="fr-B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>
        <p14:reveal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7313" y="2990036"/>
            <a:ext cx="3345215" cy="258532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/>
              <a:t>mettre en valeur </a:t>
            </a:r>
          </a:p>
          <a:p>
            <a:pPr algn="ctr"/>
            <a:r>
              <a:rPr lang="fr-BE" sz="3600" b="1" dirty="0"/>
              <a:t>d’autres </a:t>
            </a:r>
          </a:p>
          <a:p>
            <a:pPr algn="ctr"/>
            <a:r>
              <a:rPr lang="fr-BE" sz="3600" b="1" dirty="0"/>
              <a:t>points de vue  </a:t>
            </a:r>
          </a:p>
          <a:p>
            <a:endParaRPr lang="fr-BE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142" y="177928"/>
            <a:ext cx="8118717" cy="64528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482" y="1386500"/>
            <a:ext cx="2930878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fr-BE" sz="3600" b="1" dirty="0"/>
              <a:t>Détisser </a:t>
            </a:r>
          </a:p>
          <a:p>
            <a:pPr algn="ctr"/>
            <a:r>
              <a:rPr lang="fr-BE" sz="3600" b="1" dirty="0"/>
              <a:t>et retisser, </a:t>
            </a:r>
          </a:p>
        </p:txBody>
      </p:sp>
    </p:spTree>
    <p:extLst>
      <p:ext uri="{BB962C8B-B14F-4D97-AF65-F5344CB8AC3E}">
        <p14:creationId xmlns:p14="http://schemas.microsoft.com/office/powerpoint/2010/main" val="254431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">
        <p14:reveal/>
      </p:transition>
    </mc:Choice>
    <mc:Fallback xmlns="">
      <p:transition spd="slow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772" y="0"/>
            <a:ext cx="6076515" cy="6857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57989" y="642451"/>
            <a:ext cx="529214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BE" sz="3600" b="1" dirty="0"/>
              <a:t>1OO fois sur le métier, </a:t>
            </a:r>
          </a:p>
          <a:p>
            <a:pPr algn="ctr"/>
            <a:r>
              <a:rPr lang="fr-BE" sz="3600" b="1" dirty="0"/>
              <a:t>remettre notre ouvrage ! </a:t>
            </a:r>
          </a:p>
        </p:txBody>
      </p:sp>
    </p:spTree>
    <p:extLst>
      <p:ext uri="{BB962C8B-B14F-4D97-AF65-F5344CB8AC3E}">
        <p14:creationId xmlns:p14="http://schemas.microsoft.com/office/powerpoint/2010/main" val="8213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Ã©sultat de recherche d'images pour &quot;fils de couleur reliÃ©s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1" y="414338"/>
            <a:ext cx="11898017" cy="62148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183799" y="5202968"/>
            <a:ext cx="600850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3600" b="1" dirty="0">
                <a:solidFill>
                  <a:prstClr val="black"/>
                </a:solidFill>
              </a:rPr>
              <a:t>et nous élèvent  vers le haut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552" y="203455"/>
            <a:ext cx="505559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r-BE" sz="3600" b="1" dirty="0">
                <a:solidFill>
                  <a:prstClr val="black"/>
                </a:solidFill>
              </a:rPr>
              <a:t>Les fils de chaîne </a:t>
            </a:r>
          </a:p>
          <a:p>
            <a:pPr lvl="0"/>
            <a:r>
              <a:rPr lang="fr-BE" sz="3600" b="1" dirty="0">
                <a:solidFill>
                  <a:prstClr val="black"/>
                </a:solidFill>
              </a:rPr>
              <a:t>sont nos ports d’attache,</a:t>
            </a:r>
            <a:endParaRPr lang="fr-BE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Ã©sultat de recherche d'images pour &quot;fils de couleur reliÃ©s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0676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2969894" y="1465453"/>
            <a:ext cx="676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Faire de l’Amour… notre fil rouge !</a:t>
            </a:r>
          </a:p>
        </p:txBody>
      </p:sp>
      <p:sp>
        <p:nvSpPr>
          <p:cNvPr id="6" name="Rectangle 5"/>
          <p:cNvSpPr/>
          <p:nvPr/>
        </p:nvSpPr>
        <p:spPr>
          <a:xfrm>
            <a:off x="5057775" y="3629724"/>
            <a:ext cx="7134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srgbClr val="F159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Ayez de l’amour les uns pour les autres.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srgbClr val="F159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Alors tout le monde saura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srgbClr val="F159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vous êtes mes disciples.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srgbClr val="F159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fr-B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159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Jn</a:t>
            </a: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srgbClr val="F159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13, 34)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F159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5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Ã©sultat de recherche d'images pour &quot;tissages de rubans avec des mots&quot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6" y="535891"/>
            <a:ext cx="7204417" cy="5880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8694124" y="130585"/>
            <a:ext cx="27300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sz="2000" b="1" dirty="0"/>
          </a:p>
          <a:p>
            <a:pPr algn="ctr"/>
            <a:r>
              <a:rPr lang="fr-BE" sz="3200" b="1" dirty="0"/>
              <a:t>Bonne rentrée </a:t>
            </a:r>
          </a:p>
          <a:p>
            <a:pPr algn="ctr"/>
            <a:r>
              <a:rPr lang="fr-BE" sz="3200" b="1" dirty="0"/>
              <a:t>à tous !</a:t>
            </a:r>
          </a:p>
        </p:txBody>
      </p:sp>
      <p:pic>
        <p:nvPicPr>
          <p:cNvPr id="4" name="Picture 2" descr="https://static.wixstatic.com/media/e7da34_2e8fe3c1b18740928d7fdfc2c1c4102f.png/v1/fill/w_280,h_139,al_c,usm_0.66_1.00_0.01/e7da34_2e8fe3c1b18740928d7fdfc2c1c4102f.png">
            <a:extLst>
              <a:ext uri="{FF2B5EF4-FFF2-40B4-BE49-F238E27FC236}">
                <a16:creationId xmlns:a16="http://schemas.microsoft.com/office/drawing/2014/main" id="{238C3C3E-BD36-4BCD-8B9A-A9E1310BF56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6862" y="4828449"/>
            <a:ext cx="1428750" cy="8144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7863400" y="5927701"/>
            <a:ext cx="4178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/>
              <a:t>Musique</a:t>
            </a:r>
            <a:r>
              <a:rPr lang="fr-BE" sz="1600" b="1" dirty="0"/>
              <a:t> </a:t>
            </a:r>
          </a:p>
          <a:p>
            <a:pPr algn="ctr"/>
            <a:r>
              <a:rPr lang="fr-BE" sz="1400" dirty="0"/>
              <a:t>Version instrumentale de </a:t>
            </a:r>
            <a:r>
              <a:rPr lang="fr-BE" sz="1400" i="1" dirty="0" err="1"/>
              <a:t>Tiago</a:t>
            </a:r>
            <a:r>
              <a:rPr lang="fr-BE" sz="1400" dirty="0"/>
              <a:t> - K. </a:t>
            </a:r>
            <a:r>
              <a:rPr lang="fr-BE" sz="1400" dirty="0" err="1"/>
              <a:t>Girac</a:t>
            </a:r>
            <a:endParaRPr lang="fr-BE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8413225" y="5629105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rgbClr val="00B050"/>
                </a:solidFill>
              </a:rPr>
              <a:t>Service de Pastorale Scolaire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097" y="1365009"/>
            <a:ext cx="3300280" cy="361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Ã©sultat de recherche d'images pour &quot;chaque fil est unique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988" y="4416678"/>
            <a:ext cx="1690518" cy="211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Ã©sultat de recherche d'images pour &quot;toile d'araignÃ©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3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76948" y="2299775"/>
            <a:ext cx="6096000" cy="16731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</a:pPr>
            <a:r>
              <a:rPr lang="fr-BE" sz="32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dont l’agencement unique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fait de nous une personne semblable à nulle autre.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76948" y="506718"/>
            <a:ext cx="4576509" cy="1673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fr-BE" sz="32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fil</a:t>
            </a:r>
          </a:p>
          <a:p>
            <a:pPr lvl="0">
              <a:lnSpc>
                <a:spcPct val="107000"/>
              </a:lnSpc>
            </a:pPr>
            <a:r>
              <a:rPr lang="fr-BE" sz="32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composé  d’innombrables</a:t>
            </a:r>
          </a:p>
          <a:p>
            <a:pPr lvl="0">
              <a:lnSpc>
                <a:spcPct val="107000"/>
              </a:lnSpc>
            </a:pPr>
            <a:r>
              <a:rPr lang="fr-BE" sz="32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micro-fils,</a:t>
            </a:r>
          </a:p>
        </p:txBody>
      </p:sp>
    </p:spTree>
    <p:extLst>
      <p:ext uri="{BB962C8B-B14F-4D97-AF65-F5344CB8AC3E}">
        <p14:creationId xmlns:p14="http://schemas.microsoft.com/office/powerpoint/2010/main" val="15691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Ã©sultat de recherche d'images pour &quot;les fils de chaÃ®n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75771" y="771524"/>
            <a:ext cx="6092788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842" y="543579"/>
            <a:ext cx="5926431" cy="649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BE" sz="36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Sur le métier à tisser, </a:t>
            </a:r>
          </a:p>
          <a:p>
            <a:pPr lvl="0"/>
            <a:r>
              <a:rPr lang="fr-BE" sz="36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les fils tendus </a:t>
            </a:r>
            <a:r>
              <a:rPr lang="fr-BE" sz="3600" b="1" dirty="0">
                <a:solidFill>
                  <a:prstClr val="white"/>
                </a:solidFill>
              </a:rPr>
              <a:t>verticalement</a:t>
            </a:r>
          </a:p>
          <a:p>
            <a:pPr lvl="0"/>
            <a:r>
              <a:rPr lang="fr-BE" sz="36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sont les </a:t>
            </a:r>
            <a:r>
              <a:rPr lang="fr-BE" sz="3600" b="1" dirty="0">
                <a:solidFill>
                  <a:prstClr val="white"/>
                </a:solidFill>
              </a:rPr>
              <a:t>fils de chaine </a:t>
            </a:r>
          </a:p>
          <a:p>
            <a:pPr lvl="0"/>
            <a:endParaRPr lang="fr-BE" sz="3600" b="1" dirty="0">
              <a:solidFill>
                <a:srgbClr val="FFC000">
                  <a:lumMod val="60000"/>
                  <a:lumOff val="40000"/>
                </a:srgbClr>
              </a:solidFill>
            </a:endParaRPr>
          </a:p>
          <a:p>
            <a:pPr lvl="0"/>
            <a:r>
              <a:rPr lang="fr-BE" sz="36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entre lesquels viennent </a:t>
            </a:r>
          </a:p>
          <a:p>
            <a:pPr lvl="0"/>
            <a:r>
              <a:rPr lang="fr-BE" sz="36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s’entrelacer </a:t>
            </a:r>
            <a:r>
              <a:rPr lang="fr-BE" sz="36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horizontalement</a:t>
            </a:r>
            <a:r>
              <a:rPr lang="fr-BE" sz="36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 ,</a:t>
            </a:r>
          </a:p>
          <a:p>
            <a:pPr lvl="0"/>
            <a:r>
              <a:rPr lang="fr-BE" sz="36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les </a:t>
            </a:r>
            <a:r>
              <a:rPr lang="fr-BE" sz="36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fils de la trame </a:t>
            </a:r>
          </a:p>
          <a:p>
            <a:pPr lvl="0"/>
            <a:endParaRPr lang="fr-BE" sz="3600" b="1" dirty="0">
              <a:solidFill>
                <a:srgbClr val="FFC000">
                  <a:lumMod val="60000"/>
                  <a:lumOff val="40000"/>
                </a:srgbClr>
              </a:solidFill>
            </a:endParaRPr>
          </a:p>
          <a:p>
            <a:pPr lvl="0"/>
            <a:r>
              <a:rPr lang="fr-BE" sz="36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pour former </a:t>
            </a:r>
          </a:p>
          <a:p>
            <a:pPr lvl="0"/>
            <a:r>
              <a:rPr lang="fr-BE" sz="36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progressivement </a:t>
            </a:r>
            <a:r>
              <a:rPr lang="fr-BE" sz="36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un tissu.</a:t>
            </a:r>
            <a:endParaRPr lang="fr-BE" sz="3600" b="1" dirty="0">
              <a:solidFill>
                <a:srgbClr val="FFC000">
                  <a:lumMod val="60000"/>
                  <a:lumOff val="40000"/>
                </a:srgbClr>
              </a:solidFill>
            </a:endParaRPr>
          </a:p>
          <a:p>
            <a:pPr lvl="0"/>
            <a:endParaRPr lang="fr-BE" sz="2800" b="1" dirty="0">
              <a:solidFill>
                <a:srgbClr val="FFC000">
                  <a:lumMod val="20000"/>
                  <a:lumOff val="80000"/>
                </a:srgbClr>
              </a:solidFill>
            </a:endParaRPr>
          </a:p>
          <a:p>
            <a:pPr lvl="0"/>
            <a:endParaRPr lang="fr-BE" sz="2800" b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612" y="379062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fr-BE" sz="2800" b="1" dirty="0">
              <a:solidFill>
                <a:srgbClr val="FFC000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Ã©sultat de recherche d'images pour &quot;fils de couleur reliÃ©s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481">
            <a:off x="5109035" y="1521377"/>
            <a:ext cx="6294230" cy="50255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66250" y="379660"/>
            <a:ext cx="6078861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 une météore de vie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propulsée dans l’espace,</a:t>
            </a:r>
          </a:p>
        </p:txBody>
      </p:sp>
      <p:pic>
        <p:nvPicPr>
          <p:cNvPr id="5" name="Karaoké♫ Kendji Girac   Tia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6251" y="1654931"/>
            <a:ext cx="6078860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lançons notre fil </a:t>
            </a:r>
            <a:r>
              <a:rPr lang="fr-BE" sz="3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la trame </a:t>
            </a:r>
          </a:p>
          <a:p>
            <a:pPr algn="ctr">
              <a:lnSpc>
                <a:spcPct val="107000"/>
              </a:lnSpc>
            </a:pPr>
            <a:r>
              <a:rPr lang="fr-BE" sz="3600" b="1" dirty="0">
                <a:solidFill>
                  <a:prstClr val="white"/>
                </a:solidFill>
              </a:rPr>
              <a:t>d’</a:t>
            </a:r>
            <a:r>
              <a:rPr lang="fr-BE" sz="3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futur inconnu.</a:t>
            </a:r>
            <a:r>
              <a:rPr lang="fr-BE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Bande diagonale 5"/>
          <p:cNvSpPr/>
          <p:nvPr/>
        </p:nvSpPr>
        <p:spPr>
          <a:xfrm rot="8933199">
            <a:off x="7199435" y="346485"/>
            <a:ext cx="274800" cy="1910625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numSld="999" showWhenStopped="0">
                <p:cTn id="1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associÃ©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0"/>
            <a:ext cx="7343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176837" y="3274775"/>
            <a:ext cx="7015163" cy="3583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</a:pPr>
            <a:r>
              <a:rPr lang="fr-BE" sz="3600" b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fil de nos racines,</a:t>
            </a:r>
          </a:p>
          <a:p>
            <a:pPr lvl="0" algn="r">
              <a:lnSpc>
                <a:spcPct val="107000"/>
              </a:lnSpc>
            </a:pPr>
            <a:r>
              <a:rPr lang="fr-BE" sz="3600" b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celui qui nous relie à notre famille, </a:t>
            </a:r>
          </a:p>
          <a:p>
            <a:pPr lvl="0" algn="r">
              <a:lnSpc>
                <a:spcPct val="107000"/>
              </a:lnSpc>
            </a:pPr>
            <a:r>
              <a:rPr lang="fr-BE" sz="3600" b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notre culture, à nos amis, </a:t>
            </a:r>
          </a:p>
          <a:p>
            <a:pPr lvl="0" algn="r">
              <a:lnSpc>
                <a:spcPct val="107000"/>
              </a:lnSpc>
            </a:pPr>
            <a:r>
              <a:rPr lang="fr-BE" sz="3600" b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celui qui fait que </a:t>
            </a:r>
          </a:p>
          <a:p>
            <a:pPr lvl="0" algn="r">
              <a:lnSpc>
                <a:spcPct val="107000"/>
              </a:lnSpc>
            </a:pPr>
            <a:r>
              <a:rPr lang="fr-BE" sz="3600" b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nous nous tenons debout.</a:t>
            </a:r>
          </a:p>
          <a:p>
            <a:pPr lvl="0">
              <a:lnSpc>
                <a:spcPct val="107000"/>
              </a:lnSpc>
            </a:pPr>
            <a:endParaRPr lang="fr-BE" sz="3200" b="1" dirty="0">
              <a:solidFill>
                <a:srgbClr val="44546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750">
        <p:fade/>
      </p:transition>
    </mc:Choice>
    <mc:Fallback xmlns="">
      <p:transition spd="slow" advClick="0" advTm="6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Ã©sultat de recherche d'images pour &quot;enfant qui tient les fils d'un cerf volant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98" y="0"/>
            <a:ext cx="7469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63748" y="3629509"/>
            <a:ext cx="57630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dirty="0">
                <a:solidFill>
                  <a:schemeClr val="accent1">
                    <a:lumMod val="50000"/>
                  </a:schemeClr>
                </a:solidFill>
              </a:rPr>
              <a:t>Le fil insouciant </a:t>
            </a:r>
          </a:p>
          <a:p>
            <a:r>
              <a:rPr lang="fr-BE" sz="3600" b="1" dirty="0">
                <a:solidFill>
                  <a:schemeClr val="accent1">
                    <a:lumMod val="50000"/>
                  </a:schemeClr>
                </a:solidFill>
              </a:rPr>
              <a:t>de nos rêves </a:t>
            </a:r>
          </a:p>
          <a:p>
            <a:r>
              <a:rPr lang="fr-BE" sz="3600" b="1" dirty="0">
                <a:solidFill>
                  <a:schemeClr val="accent1">
                    <a:lumMod val="50000"/>
                  </a:schemeClr>
                </a:solidFill>
              </a:rPr>
              <a:t>d’enfants</a:t>
            </a:r>
          </a:p>
        </p:txBody>
      </p:sp>
    </p:spTree>
    <p:extLst>
      <p:ext uri="{BB962C8B-B14F-4D97-AF65-F5344CB8AC3E}">
        <p14:creationId xmlns:p14="http://schemas.microsoft.com/office/powerpoint/2010/main" val="29006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4000">
        <p14:reveal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Ã©sultat de recherche d'images pour &quot;talent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2" y="590844"/>
            <a:ext cx="7709096" cy="58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81852" y="4715063"/>
            <a:ext cx="376114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fr-BE" sz="2400" b="1" dirty="0">
                <a:solidFill>
                  <a:srgbClr val="FF5050"/>
                </a:solidFill>
              </a:rPr>
              <a:t>« A chacun est donnée </a:t>
            </a:r>
          </a:p>
          <a:p>
            <a:pPr algn="r"/>
            <a:r>
              <a:rPr lang="fr-BE" sz="2400" b="1" dirty="0">
                <a:solidFill>
                  <a:srgbClr val="FF5050"/>
                </a:solidFill>
              </a:rPr>
              <a:t>la manifestation de l’Esprit </a:t>
            </a:r>
          </a:p>
          <a:p>
            <a:pPr algn="r"/>
            <a:r>
              <a:rPr lang="fr-BE" sz="2400" b="1" dirty="0">
                <a:solidFill>
                  <a:srgbClr val="FF5050"/>
                </a:solidFill>
              </a:rPr>
              <a:t>en vue du bien de tous. » </a:t>
            </a:r>
          </a:p>
          <a:p>
            <a:pPr algn="r"/>
            <a:r>
              <a:rPr lang="fr-BE" sz="2400" b="1" dirty="0">
                <a:solidFill>
                  <a:srgbClr val="FF5050"/>
                </a:solidFill>
              </a:rPr>
              <a:t>(1 Corinthiens: 4-7)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8249" y="1199595"/>
            <a:ext cx="4284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3600" b="1" dirty="0">
                <a:solidFill>
                  <a:schemeClr val="accent1">
                    <a:lumMod val="50000"/>
                  </a:schemeClr>
                </a:solidFill>
              </a:rPr>
              <a:t>et de nos fibres artistiques  </a:t>
            </a:r>
          </a:p>
        </p:txBody>
      </p:sp>
      <p:sp>
        <p:nvSpPr>
          <p:cNvPr id="2" name="Rectangle 1"/>
          <p:cNvSpPr/>
          <p:nvPr/>
        </p:nvSpPr>
        <p:spPr>
          <a:xfrm>
            <a:off x="8168511" y="619764"/>
            <a:ext cx="3987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fr-BE" sz="3600" b="1" dirty="0">
                <a:solidFill>
                  <a:srgbClr val="5B9BD5">
                    <a:lumMod val="50000"/>
                  </a:srgbClr>
                </a:solidFill>
              </a:rPr>
              <a:t>Le fil de nos talents </a:t>
            </a:r>
          </a:p>
        </p:txBody>
      </p:sp>
    </p:spTree>
    <p:extLst>
      <p:ext uri="{BB962C8B-B14F-4D97-AF65-F5344CB8AC3E}">
        <p14:creationId xmlns:p14="http://schemas.microsoft.com/office/powerpoint/2010/main" val="40949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500">
        <p14:reveal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Grand écran</PresentationFormat>
  <Paragraphs>169</Paragraphs>
  <Slides>38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Georgia</vt:lpstr>
      <vt:lpstr>Script MT Bold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CODIEC Na-Lux ASBL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brigitte.piengeon@outlook.fr</dc:creator>
  <cp:lastModifiedBy>Yannic Pieltain</cp:lastModifiedBy>
  <cp:revision>744</cp:revision>
  <dcterms:created xsi:type="dcterms:W3CDTF">2019-08-13T12:43:51Z</dcterms:created>
  <dcterms:modified xsi:type="dcterms:W3CDTF">2019-08-24T09:24:33Z</dcterms:modified>
</cp:coreProperties>
</file>