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1"/>
  </p:sldMasterIdLst>
  <p:sldIdLst>
    <p:sldId id="256" r:id="rId2"/>
    <p:sldId id="353" r:id="rId3"/>
    <p:sldId id="284" r:id="rId4"/>
    <p:sldId id="332" r:id="rId5"/>
    <p:sldId id="285" r:id="rId6"/>
    <p:sldId id="345" r:id="rId7"/>
    <p:sldId id="327" r:id="rId8"/>
    <p:sldId id="330" r:id="rId9"/>
    <p:sldId id="347" r:id="rId10"/>
    <p:sldId id="328" r:id="rId11"/>
    <p:sldId id="329" r:id="rId12"/>
    <p:sldId id="344" r:id="rId13"/>
    <p:sldId id="342" r:id="rId14"/>
    <p:sldId id="335" r:id="rId15"/>
    <p:sldId id="348" r:id="rId16"/>
    <p:sldId id="334" r:id="rId17"/>
    <p:sldId id="352" r:id="rId1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29"/>
    <a:srgbClr val="990033"/>
    <a:srgbClr val="660033"/>
    <a:srgbClr val="E55F15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5" d="100"/>
          <a:sy n="95" d="100"/>
        </p:scale>
        <p:origin x="37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C629EA-0D05-4D19-8A2D-22F8A89D5B85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11D6C1D1-FF86-468A-9EBB-16B35CAD86C8}">
      <dgm:prSet phldrT="[Texte]" custT="1"/>
      <dgm:spPr>
        <a:solidFill>
          <a:srgbClr val="FFC000"/>
        </a:solidFill>
      </dgm:spPr>
      <dgm:t>
        <a:bodyPr/>
        <a:lstStyle/>
        <a:p>
          <a:pPr algn="l"/>
          <a:r>
            <a:rPr lang="fr-BE" sz="2400" b="1" dirty="0">
              <a:solidFill>
                <a:schemeClr val="tx1"/>
              </a:solidFill>
            </a:rPr>
            <a:t> </a:t>
          </a:r>
          <a:r>
            <a:rPr lang="fr-BE" sz="2400" b="1" dirty="0">
              <a:solidFill>
                <a:srgbClr val="FF0000"/>
              </a:solidFill>
            </a:rPr>
            <a:t>1°</a:t>
          </a:r>
          <a:r>
            <a:rPr lang="fr-BE" sz="2400" b="1" dirty="0">
              <a:solidFill>
                <a:schemeClr val="tx1"/>
              </a:solidFill>
            </a:rPr>
            <a:t> Des valeurs personnelles pour un enseignement  d’excellence</a:t>
          </a:r>
          <a:endParaRPr lang="fr-FR" sz="2400" dirty="0">
            <a:solidFill>
              <a:schemeClr val="tx1"/>
            </a:solidFill>
          </a:endParaRPr>
        </a:p>
      </dgm:t>
    </dgm:pt>
    <dgm:pt modelId="{B7949EBA-855D-49D8-A6FB-98AB67895716}" type="parTrans" cxnId="{72A5DA34-8CA7-4E5A-926B-BF77A1948956}">
      <dgm:prSet/>
      <dgm:spPr/>
      <dgm:t>
        <a:bodyPr/>
        <a:lstStyle/>
        <a:p>
          <a:endParaRPr lang="fr-FR"/>
        </a:p>
      </dgm:t>
    </dgm:pt>
    <dgm:pt modelId="{65E3B0AC-1EAB-4A03-80FF-75A378EF261F}" type="sibTrans" cxnId="{72A5DA34-8CA7-4E5A-926B-BF77A1948956}">
      <dgm:prSet/>
      <dgm:spPr>
        <a:solidFill>
          <a:srgbClr val="FF0000">
            <a:alpha val="90000"/>
          </a:srgbClr>
        </a:solidFill>
      </dgm:spPr>
      <dgm:t>
        <a:bodyPr/>
        <a:lstStyle/>
        <a:p>
          <a:endParaRPr lang="fr-FR"/>
        </a:p>
      </dgm:t>
    </dgm:pt>
    <dgm:pt modelId="{000876A4-31AF-4D19-9CE8-720BD8E149F0}">
      <dgm:prSet phldrT="[Texte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fr-FR" b="1" dirty="0">
              <a:solidFill>
                <a:schemeClr val="tx1"/>
              </a:solidFill>
            </a:rPr>
            <a:t> </a:t>
          </a:r>
          <a:r>
            <a:rPr lang="fr-FR" b="1" dirty="0">
              <a:solidFill>
                <a:srgbClr val="FF0000"/>
              </a:solidFill>
            </a:rPr>
            <a:t>2°</a:t>
          </a:r>
          <a:r>
            <a:rPr lang="fr-FR" b="1" dirty="0">
              <a:solidFill>
                <a:schemeClr val="tx1"/>
              </a:solidFill>
            </a:rPr>
            <a:t> Des valeurs personnelles aux valeurs communes</a:t>
          </a:r>
        </a:p>
      </dgm:t>
    </dgm:pt>
    <dgm:pt modelId="{A2C79D96-A834-4D96-B7BD-1AE1CEF5F1C1}" type="parTrans" cxnId="{DFDAF42F-38C9-4234-9B29-E054835F8A17}">
      <dgm:prSet/>
      <dgm:spPr/>
      <dgm:t>
        <a:bodyPr/>
        <a:lstStyle/>
        <a:p>
          <a:endParaRPr lang="fr-FR"/>
        </a:p>
      </dgm:t>
    </dgm:pt>
    <dgm:pt modelId="{4B6E23D9-8834-48B1-927A-9F7FE1B25EC3}" type="sibTrans" cxnId="{DFDAF42F-38C9-4234-9B29-E054835F8A17}">
      <dgm:prSet/>
      <dgm:spPr>
        <a:solidFill>
          <a:srgbClr val="FF0000">
            <a:alpha val="90000"/>
          </a:srgbClr>
        </a:solidFill>
      </dgm:spPr>
      <dgm:t>
        <a:bodyPr/>
        <a:lstStyle/>
        <a:p>
          <a:endParaRPr lang="fr-FR"/>
        </a:p>
      </dgm:t>
    </dgm:pt>
    <dgm:pt modelId="{36DCE469-AA55-48AC-9D2E-D1DCA7A44A1D}">
      <dgm:prSet/>
      <dgm:spPr>
        <a:solidFill>
          <a:srgbClr val="FFC000"/>
        </a:solidFill>
      </dgm:spPr>
      <dgm:t>
        <a:bodyPr/>
        <a:lstStyle/>
        <a:p>
          <a:r>
            <a:rPr lang="fr-BE" b="1" dirty="0">
              <a:solidFill>
                <a:srgbClr val="FF0000"/>
              </a:solidFill>
            </a:rPr>
            <a:t>3°</a:t>
          </a:r>
          <a:r>
            <a:rPr lang="fr-BE" b="1" dirty="0">
              <a:solidFill>
                <a:schemeClr val="tx1"/>
              </a:solidFill>
            </a:rPr>
            <a:t> De « valeurs bateaux » à des références signifiantes</a:t>
          </a:r>
        </a:p>
      </dgm:t>
    </dgm:pt>
    <dgm:pt modelId="{C53A3998-11BA-458C-A2E6-304FD98842C7}" type="parTrans" cxnId="{E15321F1-FD18-401E-8787-67B192B261DB}">
      <dgm:prSet/>
      <dgm:spPr/>
      <dgm:t>
        <a:bodyPr/>
        <a:lstStyle/>
        <a:p>
          <a:endParaRPr lang="fr-FR"/>
        </a:p>
      </dgm:t>
    </dgm:pt>
    <dgm:pt modelId="{D1AE23D9-2FA1-456B-A6C3-7DDCF074BC8A}" type="sibTrans" cxnId="{E15321F1-FD18-401E-8787-67B192B261DB}">
      <dgm:prSet/>
      <dgm:spPr/>
      <dgm:t>
        <a:bodyPr/>
        <a:lstStyle/>
        <a:p>
          <a:endParaRPr lang="fr-FR"/>
        </a:p>
      </dgm:t>
    </dgm:pt>
    <dgm:pt modelId="{478114F0-867D-409C-BB40-7F06ED3543DA}" type="pres">
      <dgm:prSet presAssocID="{1CC629EA-0D05-4D19-8A2D-22F8A89D5B85}" presName="outerComposite" presStyleCnt="0">
        <dgm:presLayoutVars>
          <dgm:chMax val="5"/>
          <dgm:dir/>
          <dgm:resizeHandles val="exact"/>
        </dgm:presLayoutVars>
      </dgm:prSet>
      <dgm:spPr/>
    </dgm:pt>
    <dgm:pt modelId="{43FD84EF-D21F-45F2-BCA6-328495D3CB44}" type="pres">
      <dgm:prSet presAssocID="{1CC629EA-0D05-4D19-8A2D-22F8A89D5B85}" presName="dummyMaxCanvas" presStyleCnt="0">
        <dgm:presLayoutVars/>
      </dgm:prSet>
      <dgm:spPr/>
    </dgm:pt>
    <dgm:pt modelId="{80A74D69-8EC3-4BFF-A296-BC8A5754305D}" type="pres">
      <dgm:prSet presAssocID="{1CC629EA-0D05-4D19-8A2D-22F8A89D5B85}" presName="ThreeNodes_1" presStyleLbl="node1" presStyleIdx="0" presStyleCnt="3" custScaleX="110545" custLinFactNeighborX="1258" custLinFactNeighborY="1320">
        <dgm:presLayoutVars>
          <dgm:bulletEnabled val="1"/>
        </dgm:presLayoutVars>
      </dgm:prSet>
      <dgm:spPr/>
    </dgm:pt>
    <dgm:pt modelId="{43A10F9D-3D1C-4D5E-A408-DB07722A6233}" type="pres">
      <dgm:prSet presAssocID="{1CC629EA-0D05-4D19-8A2D-22F8A89D5B85}" presName="ThreeNodes_2" presStyleLbl="node1" presStyleIdx="1" presStyleCnt="3">
        <dgm:presLayoutVars>
          <dgm:bulletEnabled val="1"/>
        </dgm:presLayoutVars>
      </dgm:prSet>
      <dgm:spPr/>
    </dgm:pt>
    <dgm:pt modelId="{23D02778-866A-4B7D-8D00-A5F4139EACF7}" type="pres">
      <dgm:prSet presAssocID="{1CC629EA-0D05-4D19-8A2D-22F8A89D5B85}" presName="ThreeNodes_3" presStyleLbl="node1" presStyleIdx="2" presStyleCnt="3">
        <dgm:presLayoutVars>
          <dgm:bulletEnabled val="1"/>
        </dgm:presLayoutVars>
      </dgm:prSet>
      <dgm:spPr/>
    </dgm:pt>
    <dgm:pt modelId="{1A4614B6-9E53-456A-81A5-51871C71965D}" type="pres">
      <dgm:prSet presAssocID="{1CC629EA-0D05-4D19-8A2D-22F8A89D5B85}" presName="ThreeConn_1-2" presStyleLbl="fgAccFollowNode1" presStyleIdx="0" presStyleCnt="2" custLinFactNeighborX="-43408" custLinFactNeighborY="13565">
        <dgm:presLayoutVars>
          <dgm:bulletEnabled val="1"/>
        </dgm:presLayoutVars>
      </dgm:prSet>
      <dgm:spPr/>
    </dgm:pt>
    <dgm:pt modelId="{64A7D2C9-B931-4C96-A4A2-1501B8EFE847}" type="pres">
      <dgm:prSet presAssocID="{1CC629EA-0D05-4D19-8A2D-22F8A89D5B85}" presName="ThreeConn_2-3" presStyleLbl="fgAccFollowNode1" presStyleIdx="1" presStyleCnt="2">
        <dgm:presLayoutVars>
          <dgm:bulletEnabled val="1"/>
        </dgm:presLayoutVars>
      </dgm:prSet>
      <dgm:spPr/>
    </dgm:pt>
    <dgm:pt modelId="{9D5965C5-6824-4DB4-A45D-A9751339DEED}" type="pres">
      <dgm:prSet presAssocID="{1CC629EA-0D05-4D19-8A2D-22F8A89D5B85}" presName="ThreeNodes_1_text" presStyleLbl="node1" presStyleIdx="2" presStyleCnt="3">
        <dgm:presLayoutVars>
          <dgm:bulletEnabled val="1"/>
        </dgm:presLayoutVars>
      </dgm:prSet>
      <dgm:spPr/>
    </dgm:pt>
    <dgm:pt modelId="{1561D55F-6C82-4EAD-8FBF-F2F69E317B73}" type="pres">
      <dgm:prSet presAssocID="{1CC629EA-0D05-4D19-8A2D-22F8A89D5B85}" presName="ThreeNodes_2_text" presStyleLbl="node1" presStyleIdx="2" presStyleCnt="3">
        <dgm:presLayoutVars>
          <dgm:bulletEnabled val="1"/>
        </dgm:presLayoutVars>
      </dgm:prSet>
      <dgm:spPr/>
    </dgm:pt>
    <dgm:pt modelId="{7BA25CBF-ECD0-4FAF-92B4-4599B5E93434}" type="pres">
      <dgm:prSet presAssocID="{1CC629EA-0D05-4D19-8A2D-22F8A89D5B85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5EE26106-38DA-47B0-B924-C930E1B4E335}" type="presOf" srcId="{36DCE469-AA55-48AC-9D2E-D1DCA7A44A1D}" destId="{23D02778-866A-4B7D-8D00-A5F4139EACF7}" srcOrd="0" destOrd="0" presId="urn:microsoft.com/office/officeart/2005/8/layout/vProcess5"/>
    <dgm:cxn modelId="{74D3D90A-577E-45EA-81FF-69AC1951BBEA}" type="presOf" srcId="{65E3B0AC-1EAB-4A03-80FF-75A378EF261F}" destId="{1A4614B6-9E53-456A-81A5-51871C71965D}" srcOrd="0" destOrd="0" presId="urn:microsoft.com/office/officeart/2005/8/layout/vProcess5"/>
    <dgm:cxn modelId="{208C800F-7986-406A-ADD7-C940E49B1CEA}" type="presOf" srcId="{11D6C1D1-FF86-468A-9EBB-16B35CAD86C8}" destId="{80A74D69-8EC3-4BFF-A296-BC8A5754305D}" srcOrd="0" destOrd="0" presId="urn:microsoft.com/office/officeart/2005/8/layout/vProcess5"/>
    <dgm:cxn modelId="{DFDAF42F-38C9-4234-9B29-E054835F8A17}" srcId="{1CC629EA-0D05-4D19-8A2D-22F8A89D5B85}" destId="{000876A4-31AF-4D19-9CE8-720BD8E149F0}" srcOrd="1" destOrd="0" parTransId="{A2C79D96-A834-4D96-B7BD-1AE1CEF5F1C1}" sibTransId="{4B6E23D9-8834-48B1-927A-9F7FE1B25EC3}"/>
    <dgm:cxn modelId="{72A5DA34-8CA7-4E5A-926B-BF77A1948956}" srcId="{1CC629EA-0D05-4D19-8A2D-22F8A89D5B85}" destId="{11D6C1D1-FF86-468A-9EBB-16B35CAD86C8}" srcOrd="0" destOrd="0" parTransId="{B7949EBA-855D-49D8-A6FB-98AB67895716}" sibTransId="{65E3B0AC-1EAB-4A03-80FF-75A378EF261F}"/>
    <dgm:cxn modelId="{AE279D42-F1A1-4C50-8B91-ACD4A3DD372A}" type="presOf" srcId="{4B6E23D9-8834-48B1-927A-9F7FE1B25EC3}" destId="{64A7D2C9-B931-4C96-A4A2-1501B8EFE847}" srcOrd="0" destOrd="0" presId="urn:microsoft.com/office/officeart/2005/8/layout/vProcess5"/>
    <dgm:cxn modelId="{2335288B-389F-4B48-BB7A-6534C7A78EE5}" type="presOf" srcId="{36DCE469-AA55-48AC-9D2E-D1DCA7A44A1D}" destId="{7BA25CBF-ECD0-4FAF-92B4-4599B5E93434}" srcOrd="1" destOrd="0" presId="urn:microsoft.com/office/officeart/2005/8/layout/vProcess5"/>
    <dgm:cxn modelId="{98897498-2211-4C5A-AFB2-5909A16571D4}" type="presOf" srcId="{000876A4-31AF-4D19-9CE8-720BD8E149F0}" destId="{1561D55F-6C82-4EAD-8FBF-F2F69E317B73}" srcOrd="1" destOrd="0" presId="urn:microsoft.com/office/officeart/2005/8/layout/vProcess5"/>
    <dgm:cxn modelId="{AD82879D-8D91-43E4-A19B-065D3F3D1D7E}" type="presOf" srcId="{000876A4-31AF-4D19-9CE8-720BD8E149F0}" destId="{43A10F9D-3D1C-4D5E-A408-DB07722A6233}" srcOrd="0" destOrd="0" presId="urn:microsoft.com/office/officeart/2005/8/layout/vProcess5"/>
    <dgm:cxn modelId="{FEBBE6A6-FEBD-4662-AC94-E6290BDD087F}" type="presOf" srcId="{11D6C1D1-FF86-468A-9EBB-16B35CAD86C8}" destId="{9D5965C5-6824-4DB4-A45D-A9751339DEED}" srcOrd="1" destOrd="0" presId="urn:microsoft.com/office/officeart/2005/8/layout/vProcess5"/>
    <dgm:cxn modelId="{FEFFD1E3-94D3-499F-851F-A41B6EE992EE}" type="presOf" srcId="{1CC629EA-0D05-4D19-8A2D-22F8A89D5B85}" destId="{478114F0-867D-409C-BB40-7F06ED3543DA}" srcOrd="0" destOrd="0" presId="urn:microsoft.com/office/officeart/2005/8/layout/vProcess5"/>
    <dgm:cxn modelId="{E15321F1-FD18-401E-8787-67B192B261DB}" srcId="{1CC629EA-0D05-4D19-8A2D-22F8A89D5B85}" destId="{36DCE469-AA55-48AC-9D2E-D1DCA7A44A1D}" srcOrd="2" destOrd="0" parTransId="{C53A3998-11BA-458C-A2E6-304FD98842C7}" sibTransId="{D1AE23D9-2FA1-456B-A6C3-7DDCF074BC8A}"/>
    <dgm:cxn modelId="{083E5900-09D8-467E-9A4B-CCC59EF08213}" type="presParOf" srcId="{478114F0-867D-409C-BB40-7F06ED3543DA}" destId="{43FD84EF-D21F-45F2-BCA6-328495D3CB44}" srcOrd="0" destOrd="0" presId="urn:microsoft.com/office/officeart/2005/8/layout/vProcess5"/>
    <dgm:cxn modelId="{3A02C03F-234E-44EA-97AD-DA65E9A17990}" type="presParOf" srcId="{478114F0-867D-409C-BB40-7F06ED3543DA}" destId="{80A74D69-8EC3-4BFF-A296-BC8A5754305D}" srcOrd="1" destOrd="0" presId="urn:microsoft.com/office/officeart/2005/8/layout/vProcess5"/>
    <dgm:cxn modelId="{DF453E3D-D1E4-475A-ABAA-535609625E8F}" type="presParOf" srcId="{478114F0-867D-409C-BB40-7F06ED3543DA}" destId="{43A10F9D-3D1C-4D5E-A408-DB07722A6233}" srcOrd="2" destOrd="0" presId="urn:microsoft.com/office/officeart/2005/8/layout/vProcess5"/>
    <dgm:cxn modelId="{C57D7848-AB5E-43DA-9673-347DEF1EA6A8}" type="presParOf" srcId="{478114F0-867D-409C-BB40-7F06ED3543DA}" destId="{23D02778-866A-4B7D-8D00-A5F4139EACF7}" srcOrd="3" destOrd="0" presId="urn:microsoft.com/office/officeart/2005/8/layout/vProcess5"/>
    <dgm:cxn modelId="{92BAA44C-D7E5-4C8F-9585-BA980EC6612F}" type="presParOf" srcId="{478114F0-867D-409C-BB40-7F06ED3543DA}" destId="{1A4614B6-9E53-456A-81A5-51871C71965D}" srcOrd="4" destOrd="0" presId="urn:microsoft.com/office/officeart/2005/8/layout/vProcess5"/>
    <dgm:cxn modelId="{864F131F-8D22-4542-8059-53CB13919566}" type="presParOf" srcId="{478114F0-867D-409C-BB40-7F06ED3543DA}" destId="{64A7D2C9-B931-4C96-A4A2-1501B8EFE847}" srcOrd="5" destOrd="0" presId="urn:microsoft.com/office/officeart/2005/8/layout/vProcess5"/>
    <dgm:cxn modelId="{5FE2ED27-D52B-45DD-B81A-463E5F4C414D}" type="presParOf" srcId="{478114F0-867D-409C-BB40-7F06ED3543DA}" destId="{9D5965C5-6824-4DB4-A45D-A9751339DEED}" srcOrd="6" destOrd="0" presId="urn:microsoft.com/office/officeart/2005/8/layout/vProcess5"/>
    <dgm:cxn modelId="{A7583868-CD89-4521-B6DA-E70EFC2EF1AC}" type="presParOf" srcId="{478114F0-867D-409C-BB40-7F06ED3543DA}" destId="{1561D55F-6C82-4EAD-8FBF-F2F69E317B73}" srcOrd="7" destOrd="0" presId="urn:microsoft.com/office/officeart/2005/8/layout/vProcess5"/>
    <dgm:cxn modelId="{D61D207F-29AD-49FB-80BF-A33D98876D33}" type="presParOf" srcId="{478114F0-867D-409C-BB40-7F06ED3543DA}" destId="{7BA25CBF-ECD0-4FAF-92B4-4599B5E93434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CC629EA-0D05-4D19-8A2D-22F8A89D5B85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3523467E-B777-4F0C-AB41-F68B88447D23}">
      <dgm:prSet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algn="l"/>
          <a:r>
            <a:rPr lang="fr-BE" sz="2800" b="1" dirty="0">
              <a:solidFill>
                <a:srgbClr val="FF0000"/>
              </a:solidFill>
            </a:rPr>
            <a:t>  4°</a:t>
          </a:r>
          <a:r>
            <a:rPr lang="fr-BE" sz="2800" b="1" dirty="0">
              <a:solidFill>
                <a:schemeClr val="tx1"/>
              </a:solidFill>
            </a:rPr>
            <a:t> </a:t>
          </a:r>
          <a:r>
            <a:rPr lang="fr-BE" sz="2400" b="1" dirty="0">
              <a:solidFill>
                <a:schemeClr val="tx1"/>
              </a:solidFill>
            </a:rPr>
            <a:t>De la réflexion à l’action -  Importance de l’écoute!</a:t>
          </a:r>
        </a:p>
      </dgm:t>
    </dgm:pt>
    <dgm:pt modelId="{29820E58-21D8-4A40-8A06-C1BC1874DFDF}" type="parTrans" cxnId="{997E8DCC-D3C8-445C-9968-D7C66C2D1B4F}">
      <dgm:prSet/>
      <dgm:spPr/>
      <dgm:t>
        <a:bodyPr/>
        <a:lstStyle/>
        <a:p>
          <a:endParaRPr lang="fr-FR"/>
        </a:p>
      </dgm:t>
    </dgm:pt>
    <dgm:pt modelId="{76BBB0A6-B0BC-4220-9A3D-305484DA7AC6}" type="sibTrans" cxnId="{997E8DCC-D3C8-445C-9968-D7C66C2D1B4F}">
      <dgm:prSet/>
      <dgm:spPr>
        <a:solidFill>
          <a:srgbClr val="FF0000">
            <a:alpha val="90000"/>
          </a:srgbClr>
        </a:solidFill>
      </dgm:spPr>
      <dgm:t>
        <a:bodyPr/>
        <a:lstStyle/>
        <a:p>
          <a:endParaRPr lang="fr-FR" dirty="0"/>
        </a:p>
      </dgm:t>
    </dgm:pt>
    <dgm:pt modelId="{62D3AF98-86DA-4C6B-AB0F-EA69C12383BA}">
      <dgm:prSet custT="1"/>
      <dgm:spPr>
        <a:solidFill>
          <a:srgbClr val="FFC000"/>
        </a:solidFill>
      </dgm:spPr>
      <dgm:t>
        <a:bodyPr/>
        <a:lstStyle/>
        <a:p>
          <a:pPr algn="ctr"/>
          <a:r>
            <a:rPr lang="fr-BE" sz="2800" b="1" dirty="0">
              <a:solidFill>
                <a:srgbClr val="FF0000"/>
              </a:solidFill>
            </a:rPr>
            <a:t>        5°</a:t>
          </a:r>
          <a:r>
            <a:rPr lang="fr-BE" sz="2800" b="1" dirty="0">
              <a:solidFill>
                <a:schemeClr val="tx1"/>
              </a:solidFill>
            </a:rPr>
            <a:t> Mise en mots du Credo des 4 valeurs</a:t>
          </a:r>
          <a:endParaRPr lang="fr-BE" sz="2800" dirty="0">
            <a:solidFill>
              <a:schemeClr val="tx1"/>
            </a:solidFill>
          </a:endParaRPr>
        </a:p>
      </dgm:t>
    </dgm:pt>
    <dgm:pt modelId="{885B5AB7-58BB-4942-8F11-C82E9366587D}" type="parTrans" cxnId="{482555A8-13E7-4F9F-ACFA-5892FECB8687}">
      <dgm:prSet/>
      <dgm:spPr/>
      <dgm:t>
        <a:bodyPr/>
        <a:lstStyle/>
        <a:p>
          <a:endParaRPr lang="fr-FR"/>
        </a:p>
      </dgm:t>
    </dgm:pt>
    <dgm:pt modelId="{FE34B906-0742-49FE-8F3F-3962A58F361E}" type="sibTrans" cxnId="{482555A8-13E7-4F9F-ACFA-5892FECB8687}">
      <dgm:prSet/>
      <dgm:spPr>
        <a:solidFill>
          <a:srgbClr val="FF0000">
            <a:alpha val="90000"/>
          </a:srgbClr>
        </a:solidFill>
      </dgm:spPr>
      <dgm:t>
        <a:bodyPr/>
        <a:lstStyle/>
        <a:p>
          <a:endParaRPr lang="fr-FR"/>
        </a:p>
      </dgm:t>
    </dgm:pt>
    <dgm:pt modelId="{AD45B753-2F7F-4A69-B78D-BEBF32C6CB17}">
      <dgm:prSet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fr-BE" sz="2800" b="1" dirty="0">
              <a:solidFill>
                <a:srgbClr val="FF0000"/>
              </a:solidFill>
            </a:rPr>
            <a:t>6°</a:t>
          </a:r>
          <a:r>
            <a:rPr lang="fr-BE" sz="2800" b="1" dirty="0">
              <a:solidFill>
                <a:schemeClr val="tx1"/>
              </a:solidFill>
            </a:rPr>
            <a:t> Garder trace et partager  </a:t>
          </a:r>
        </a:p>
      </dgm:t>
    </dgm:pt>
    <dgm:pt modelId="{B12E9B14-C19E-4BC1-B9FC-BEA980B2C95B}" type="parTrans" cxnId="{06E5B247-92A3-44AB-A4F9-9BB91767ACD0}">
      <dgm:prSet/>
      <dgm:spPr/>
      <dgm:t>
        <a:bodyPr/>
        <a:lstStyle/>
        <a:p>
          <a:endParaRPr lang="fr-FR"/>
        </a:p>
      </dgm:t>
    </dgm:pt>
    <dgm:pt modelId="{2E3208D4-F9CD-4197-BBE6-3EF16A7DBEAE}" type="sibTrans" cxnId="{06E5B247-92A3-44AB-A4F9-9BB91767ACD0}">
      <dgm:prSet/>
      <dgm:spPr/>
      <dgm:t>
        <a:bodyPr/>
        <a:lstStyle/>
        <a:p>
          <a:endParaRPr lang="fr-FR"/>
        </a:p>
      </dgm:t>
    </dgm:pt>
    <dgm:pt modelId="{478114F0-867D-409C-BB40-7F06ED3543DA}" type="pres">
      <dgm:prSet presAssocID="{1CC629EA-0D05-4D19-8A2D-22F8A89D5B85}" presName="outerComposite" presStyleCnt="0">
        <dgm:presLayoutVars>
          <dgm:chMax val="5"/>
          <dgm:dir/>
          <dgm:resizeHandles val="exact"/>
        </dgm:presLayoutVars>
      </dgm:prSet>
      <dgm:spPr/>
    </dgm:pt>
    <dgm:pt modelId="{43FD84EF-D21F-45F2-BCA6-328495D3CB44}" type="pres">
      <dgm:prSet presAssocID="{1CC629EA-0D05-4D19-8A2D-22F8A89D5B85}" presName="dummyMaxCanvas" presStyleCnt="0">
        <dgm:presLayoutVars/>
      </dgm:prSet>
      <dgm:spPr/>
    </dgm:pt>
    <dgm:pt modelId="{80A74D69-8EC3-4BFF-A296-BC8A5754305D}" type="pres">
      <dgm:prSet presAssocID="{1CC629EA-0D05-4D19-8A2D-22F8A89D5B85}" presName="ThreeNodes_1" presStyleLbl="node1" presStyleIdx="0" presStyleCnt="3" custLinFactNeighborX="24237" custLinFactNeighborY="1670">
        <dgm:presLayoutVars>
          <dgm:bulletEnabled val="1"/>
        </dgm:presLayoutVars>
      </dgm:prSet>
      <dgm:spPr/>
    </dgm:pt>
    <dgm:pt modelId="{43A10F9D-3D1C-4D5E-A408-DB07722A6233}" type="pres">
      <dgm:prSet presAssocID="{1CC629EA-0D05-4D19-8A2D-22F8A89D5B85}" presName="ThreeNodes_2" presStyleLbl="node1" presStyleIdx="1" presStyleCnt="3">
        <dgm:presLayoutVars>
          <dgm:bulletEnabled val="1"/>
        </dgm:presLayoutVars>
      </dgm:prSet>
      <dgm:spPr/>
    </dgm:pt>
    <dgm:pt modelId="{23D02778-866A-4B7D-8D00-A5F4139EACF7}" type="pres">
      <dgm:prSet presAssocID="{1CC629EA-0D05-4D19-8A2D-22F8A89D5B85}" presName="ThreeNodes_3" presStyleLbl="node1" presStyleIdx="2" presStyleCnt="3" custScaleY="106680">
        <dgm:presLayoutVars>
          <dgm:bulletEnabled val="1"/>
        </dgm:presLayoutVars>
      </dgm:prSet>
      <dgm:spPr/>
    </dgm:pt>
    <dgm:pt modelId="{1A4614B6-9E53-456A-81A5-51871C71965D}" type="pres">
      <dgm:prSet presAssocID="{1CC629EA-0D05-4D19-8A2D-22F8A89D5B85}" presName="ThreeConn_1-2" presStyleLbl="fgAccFollowNode1" presStyleIdx="0" presStyleCnt="2">
        <dgm:presLayoutVars>
          <dgm:bulletEnabled val="1"/>
        </dgm:presLayoutVars>
      </dgm:prSet>
      <dgm:spPr/>
    </dgm:pt>
    <dgm:pt modelId="{64A7D2C9-B931-4C96-A4A2-1501B8EFE847}" type="pres">
      <dgm:prSet presAssocID="{1CC629EA-0D05-4D19-8A2D-22F8A89D5B85}" presName="ThreeConn_2-3" presStyleLbl="fgAccFollowNode1" presStyleIdx="1" presStyleCnt="2" custLinFactNeighborX="-42407" custLinFactNeighborY="5654">
        <dgm:presLayoutVars>
          <dgm:bulletEnabled val="1"/>
        </dgm:presLayoutVars>
      </dgm:prSet>
      <dgm:spPr/>
    </dgm:pt>
    <dgm:pt modelId="{9D5965C5-6824-4DB4-A45D-A9751339DEED}" type="pres">
      <dgm:prSet presAssocID="{1CC629EA-0D05-4D19-8A2D-22F8A89D5B85}" presName="ThreeNodes_1_text" presStyleLbl="node1" presStyleIdx="2" presStyleCnt="3">
        <dgm:presLayoutVars>
          <dgm:bulletEnabled val="1"/>
        </dgm:presLayoutVars>
      </dgm:prSet>
      <dgm:spPr/>
    </dgm:pt>
    <dgm:pt modelId="{1561D55F-6C82-4EAD-8FBF-F2F69E317B73}" type="pres">
      <dgm:prSet presAssocID="{1CC629EA-0D05-4D19-8A2D-22F8A89D5B85}" presName="ThreeNodes_2_text" presStyleLbl="node1" presStyleIdx="2" presStyleCnt="3">
        <dgm:presLayoutVars>
          <dgm:bulletEnabled val="1"/>
        </dgm:presLayoutVars>
      </dgm:prSet>
      <dgm:spPr/>
    </dgm:pt>
    <dgm:pt modelId="{7BA25CBF-ECD0-4FAF-92B4-4599B5E93434}" type="pres">
      <dgm:prSet presAssocID="{1CC629EA-0D05-4D19-8A2D-22F8A89D5B85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5CEB5731-6909-4BEA-B471-ADCC9DCAF977}" type="presOf" srcId="{FE34B906-0742-49FE-8F3F-3962A58F361E}" destId="{64A7D2C9-B931-4C96-A4A2-1501B8EFE847}" srcOrd="0" destOrd="0" presId="urn:microsoft.com/office/officeart/2005/8/layout/vProcess5"/>
    <dgm:cxn modelId="{557A8232-C5BE-4439-BA16-C93BC955F441}" type="presOf" srcId="{76BBB0A6-B0BC-4220-9A3D-305484DA7AC6}" destId="{1A4614B6-9E53-456A-81A5-51871C71965D}" srcOrd="0" destOrd="0" presId="urn:microsoft.com/office/officeart/2005/8/layout/vProcess5"/>
    <dgm:cxn modelId="{B2DB7A5E-2A83-4FEC-9FCC-6668F6B3DD8D}" type="presOf" srcId="{AD45B753-2F7F-4A69-B78D-BEBF32C6CB17}" destId="{7BA25CBF-ECD0-4FAF-92B4-4599B5E93434}" srcOrd="1" destOrd="0" presId="urn:microsoft.com/office/officeart/2005/8/layout/vProcess5"/>
    <dgm:cxn modelId="{6B4AC565-58BA-4ACC-9A1D-F23432DAEC8B}" type="presOf" srcId="{3523467E-B777-4F0C-AB41-F68B88447D23}" destId="{80A74D69-8EC3-4BFF-A296-BC8A5754305D}" srcOrd="0" destOrd="0" presId="urn:microsoft.com/office/officeart/2005/8/layout/vProcess5"/>
    <dgm:cxn modelId="{06E5B247-92A3-44AB-A4F9-9BB91767ACD0}" srcId="{1CC629EA-0D05-4D19-8A2D-22F8A89D5B85}" destId="{AD45B753-2F7F-4A69-B78D-BEBF32C6CB17}" srcOrd="2" destOrd="0" parTransId="{B12E9B14-C19E-4BC1-B9FC-BEA980B2C95B}" sibTransId="{2E3208D4-F9CD-4197-BBE6-3EF16A7DBEAE}"/>
    <dgm:cxn modelId="{F0CE3458-1BF9-494E-9C03-15F9D9D5B7B7}" type="presOf" srcId="{3523467E-B777-4F0C-AB41-F68B88447D23}" destId="{9D5965C5-6824-4DB4-A45D-A9751339DEED}" srcOrd="1" destOrd="0" presId="urn:microsoft.com/office/officeart/2005/8/layout/vProcess5"/>
    <dgm:cxn modelId="{482555A8-13E7-4F9F-ACFA-5892FECB8687}" srcId="{1CC629EA-0D05-4D19-8A2D-22F8A89D5B85}" destId="{62D3AF98-86DA-4C6B-AB0F-EA69C12383BA}" srcOrd="1" destOrd="0" parTransId="{885B5AB7-58BB-4942-8F11-C82E9366587D}" sibTransId="{FE34B906-0742-49FE-8F3F-3962A58F361E}"/>
    <dgm:cxn modelId="{F442F3AF-DAD5-465C-B765-80B98980F8EC}" type="presOf" srcId="{62D3AF98-86DA-4C6B-AB0F-EA69C12383BA}" destId="{1561D55F-6C82-4EAD-8FBF-F2F69E317B73}" srcOrd="1" destOrd="0" presId="urn:microsoft.com/office/officeart/2005/8/layout/vProcess5"/>
    <dgm:cxn modelId="{2070DCBA-114B-4773-8ABE-4B54F55D9214}" type="presOf" srcId="{62D3AF98-86DA-4C6B-AB0F-EA69C12383BA}" destId="{43A10F9D-3D1C-4D5E-A408-DB07722A6233}" srcOrd="0" destOrd="0" presId="urn:microsoft.com/office/officeart/2005/8/layout/vProcess5"/>
    <dgm:cxn modelId="{997E8DCC-D3C8-445C-9968-D7C66C2D1B4F}" srcId="{1CC629EA-0D05-4D19-8A2D-22F8A89D5B85}" destId="{3523467E-B777-4F0C-AB41-F68B88447D23}" srcOrd="0" destOrd="0" parTransId="{29820E58-21D8-4A40-8A06-C1BC1874DFDF}" sibTransId="{76BBB0A6-B0BC-4220-9A3D-305484DA7AC6}"/>
    <dgm:cxn modelId="{23759DD2-AB8A-448D-ACA1-F135E9F6B399}" type="presOf" srcId="{AD45B753-2F7F-4A69-B78D-BEBF32C6CB17}" destId="{23D02778-866A-4B7D-8D00-A5F4139EACF7}" srcOrd="0" destOrd="0" presId="urn:microsoft.com/office/officeart/2005/8/layout/vProcess5"/>
    <dgm:cxn modelId="{FEFFD1E3-94D3-499F-851F-A41B6EE992EE}" type="presOf" srcId="{1CC629EA-0D05-4D19-8A2D-22F8A89D5B85}" destId="{478114F0-867D-409C-BB40-7F06ED3543DA}" srcOrd="0" destOrd="0" presId="urn:microsoft.com/office/officeart/2005/8/layout/vProcess5"/>
    <dgm:cxn modelId="{083E5900-09D8-467E-9A4B-CCC59EF08213}" type="presParOf" srcId="{478114F0-867D-409C-BB40-7F06ED3543DA}" destId="{43FD84EF-D21F-45F2-BCA6-328495D3CB44}" srcOrd="0" destOrd="0" presId="urn:microsoft.com/office/officeart/2005/8/layout/vProcess5"/>
    <dgm:cxn modelId="{FCED864A-8F72-44A4-B19A-0D9D4B486B73}" type="presParOf" srcId="{478114F0-867D-409C-BB40-7F06ED3543DA}" destId="{80A74D69-8EC3-4BFF-A296-BC8A5754305D}" srcOrd="1" destOrd="0" presId="urn:microsoft.com/office/officeart/2005/8/layout/vProcess5"/>
    <dgm:cxn modelId="{925F4DBD-07DA-49A8-86C8-0CF1049BD701}" type="presParOf" srcId="{478114F0-867D-409C-BB40-7F06ED3543DA}" destId="{43A10F9D-3D1C-4D5E-A408-DB07722A6233}" srcOrd="2" destOrd="0" presId="urn:microsoft.com/office/officeart/2005/8/layout/vProcess5"/>
    <dgm:cxn modelId="{5727CAA9-183F-48E6-B2EB-B7996C3EC8D9}" type="presParOf" srcId="{478114F0-867D-409C-BB40-7F06ED3543DA}" destId="{23D02778-866A-4B7D-8D00-A5F4139EACF7}" srcOrd="3" destOrd="0" presId="urn:microsoft.com/office/officeart/2005/8/layout/vProcess5"/>
    <dgm:cxn modelId="{D70F630E-D1E5-4D63-99A7-F84C8B780B52}" type="presParOf" srcId="{478114F0-867D-409C-BB40-7F06ED3543DA}" destId="{1A4614B6-9E53-456A-81A5-51871C71965D}" srcOrd="4" destOrd="0" presId="urn:microsoft.com/office/officeart/2005/8/layout/vProcess5"/>
    <dgm:cxn modelId="{07F15CC3-88F7-4DCA-A617-A81B9D11A66C}" type="presParOf" srcId="{478114F0-867D-409C-BB40-7F06ED3543DA}" destId="{64A7D2C9-B931-4C96-A4A2-1501B8EFE847}" srcOrd="5" destOrd="0" presId="urn:microsoft.com/office/officeart/2005/8/layout/vProcess5"/>
    <dgm:cxn modelId="{3731967F-BD4E-42DE-B06A-B424763AA252}" type="presParOf" srcId="{478114F0-867D-409C-BB40-7F06ED3543DA}" destId="{9D5965C5-6824-4DB4-A45D-A9751339DEED}" srcOrd="6" destOrd="0" presId="urn:microsoft.com/office/officeart/2005/8/layout/vProcess5"/>
    <dgm:cxn modelId="{4D6C5F2D-7D9D-45D9-AB27-E745854AF744}" type="presParOf" srcId="{478114F0-867D-409C-BB40-7F06ED3543DA}" destId="{1561D55F-6C82-4EAD-8FBF-F2F69E317B73}" srcOrd="7" destOrd="0" presId="urn:microsoft.com/office/officeart/2005/8/layout/vProcess5"/>
    <dgm:cxn modelId="{69315393-5F7A-47A9-9297-063213D9FE4C}" type="presParOf" srcId="{478114F0-867D-409C-BB40-7F06ED3543DA}" destId="{7BA25CBF-ECD0-4FAF-92B4-4599B5E93434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A74D69-8EC3-4BFF-A296-BC8A5754305D}">
      <dsp:nvSpPr>
        <dsp:cNvPr id="0" name=""/>
        <dsp:cNvSpPr/>
      </dsp:nvSpPr>
      <dsp:spPr>
        <a:xfrm>
          <a:off x="-123191" y="10530"/>
          <a:ext cx="9880799" cy="797733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400" b="1" kern="1200" dirty="0">
              <a:solidFill>
                <a:schemeClr val="tx1"/>
              </a:solidFill>
            </a:rPr>
            <a:t> </a:t>
          </a:r>
          <a:r>
            <a:rPr lang="fr-BE" sz="2400" b="1" kern="1200" dirty="0">
              <a:solidFill>
                <a:srgbClr val="FF0000"/>
              </a:solidFill>
            </a:rPr>
            <a:t>1°</a:t>
          </a:r>
          <a:r>
            <a:rPr lang="fr-BE" sz="2400" b="1" kern="1200" dirty="0">
              <a:solidFill>
                <a:schemeClr val="tx1"/>
              </a:solidFill>
            </a:rPr>
            <a:t> Des valeurs personnelles pour un enseignement  d’excellence</a:t>
          </a:r>
          <a:endParaRPr lang="fr-FR" sz="2400" kern="1200" dirty="0">
            <a:solidFill>
              <a:schemeClr val="tx1"/>
            </a:solidFill>
          </a:endParaRPr>
        </a:p>
      </dsp:txBody>
      <dsp:txXfrm>
        <a:off x="-99826" y="33895"/>
        <a:ext cx="8934136" cy="751003"/>
      </dsp:txXfrm>
    </dsp:sp>
    <dsp:sp modelId="{43A10F9D-3D1C-4D5E-A408-DB07722A6233}">
      <dsp:nvSpPr>
        <dsp:cNvPr id="0" name=""/>
        <dsp:cNvSpPr/>
      </dsp:nvSpPr>
      <dsp:spPr>
        <a:xfrm>
          <a:off x="1024304" y="930689"/>
          <a:ext cx="8938260" cy="797733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500" b="1" kern="1200" dirty="0">
              <a:solidFill>
                <a:schemeClr val="tx1"/>
              </a:solidFill>
            </a:rPr>
            <a:t> </a:t>
          </a:r>
          <a:r>
            <a:rPr lang="fr-FR" sz="2500" b="1" kern="1200" dirty="0">
              <a:solidFill>
                <a:srgbClr val="FF0000"/>
              </a:solidFill>
            </a:rPr>
            <a:t>2°</a:t>
          </a:r>
          <a:r>
            <a:rPr lang="fr-FR" sz="2500" b="1" kern="1200" dirty="0">
              <a:solidFill>
                <a:schemeClr val="tx1"/>
              </a:solidFill>
            </a:rPr>
            <a:t> Des valeurs personnelles aux valeurs communes</a:t>
          </a:r>
        </a:p>
      </dsp:txBody>
      <dsp:txXfrm>
        <a:off x="1047669" y="954054"/>
        <a:ext cx="7584333" cy="751003"/>
      </dsp:txXfrm>
    </dsp:sp>
    <dsp:sp modelId="{23D02778-866A-4B7D-8D00-A5F4139EACF7}">
      <dsp:nvSpPr>
        <dsp:cNvPr id="0" name=""/>
        <dsp:cNvSpPr/>
      </dsp:nvSpPr>
      <dsp:spPr>
        <a:xfrm>
          <a:off x="1812974" y="1861378"/>
          <a:ext cx="8938260" cy="797733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500" b="1" kern="1200" dirty="0">
              <a:solidFill>
                <a:srgbClr val="FF0000"/>
              </a:solidFill>
            </a:rPr>
            <a:t>3°</a:t>
          </a:r>
          <a:r>
            <a:rPr lang="fr-BE" sz="2500" b="1" kern="1200" dirty="0">
              <a:solidFill>
                <a:schemeClr val="tx1"/>
              </a:solidFill>
            </a:rPr>
            <a:t> De « valeurs bateaux » à des références signifiantes</a:t>
          </a:r>
        </a:p>
      </dsp:txBody>
      <dsp:txXfrm>
        <a:off x="1836339" y="1884743"/>
        <a:ext cx="7584333" cy="751003"/>
      </dsp:txXfrm>
    </dsp:sp>
    <dsp:sp modelId="{1A4614B6-9E53-456A-81A5-51871C71965D}">
      <dsp:nvSpPr>
        <dsp:cNvPr id="0" name=""/>
        <dsp:cNvSpPr/>
      </dsp:nvSpPr>
      <dsp:spPr>
        <a:xfrm>
          <a:off x="8430285" y="675286"/>
          <a:ext cx="518526" cy="518526"/>
        </a:xfrm>
        <a:prstGeom prst="downArrow">
          <a:avLst>
            <a:gd name="adj1" fmla="val 55000"/>
            <a:gd name="adj2" fmla="val 45000"/>
          </a:avLst>
        </a:prstGeom>
        <a:solidFill>
          <a:srgbClr val="FF0000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300" kern="1200"/>
        </a:p>
      </dsp:txBody>
      <dsp:txXfrm>
        <a:off x="8546953" y="675286"/>
        <a:ext cx="285190" cy="390191"/>
      </dsp:txXfrm>
    </dsp:sp>
    <dsp:sp modelId="{64A7D2C9-B931-4C96-A4A2-1501B8EFE847}">
      <dsp:nvSpPr>
        <dsp:cNvPr id="0" name=""/>
        <dsp:cNvSpPr/>
      </dsp:nvSpPr>
      <dsp:spPr>
        <a:xfrm>
          <a:off x="9444038" y="1530318"/>
          <a:ext cx="518526" cy="518526"/>
        </a:xfrm>
        <a:prstGeom prst="downArrow">
          <a:avLst>
            <a:gd name="adj1" fmla="val 55000"/>
            <a:gd name="adj2" fmla="val 45000"/>
          </a:avLst>
        </a:prstGeom>
        <a:solidFill>
          <a:srgbClr val="FF0000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300" kern="1200"/>
        </a:p>
      </dsp:txBody>
      <dsp:txXfrm>
        <a:off x="9560706" y="1530318"/>
        <a:ext cx="285190" cy="3901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A74D69-8EC3-4BFF-A296-BC8A5754305D}">
      <dsp:nvSpPr>
        <dsp:cNvPr id="0" name=""/>
        <dsp:cNvSpPr/>
      </dsp:nvSpPr>
      <dsp:spPr>
        <a:xfrm>
          <a:off x="1577339" y="0"/>
          <a:ext cx="8938260" cy="732428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800" b="1" kern="1200" dirty="0">
              <a:solidFill>
                <a:srgbClr val="FF0000"/>
              </a:solidFill>
            </a:rPr>
            <a:t>  4°</a:t>
          </a:r>
          <a:r>
            <a:rPr lang="fr-BE" sz="2800" b="1" kern="1200" dirty="0">
              <a:solidFill>
                <a:schemeClr val="tx1"/>
              </a:solidFill>
            </a:rPr>
            <a:t> </a:t>
          </a:r>
          <a:r>
            <a:rPr lang="fr-BE" sz="2400" b="1" kern="1200" dirty="0">
              <a:solidFill>
                <a:schemeClr val="tx1"/>
              </a:solidFill>
            </a:rPr>
            <a:t>De la réflexion à l’action -  Importance de l’écoute!</a:t>
          </a:r>
        </a:p>
      </dsp:txBody>
      <dsp:txXfrm>
        <a:off x="1598791" y="21452"/>
        <a:ext cx="8147912" cy="689524"/>
      </dsp:txXfrm>
    </dsp:sp>
    <dsp:sp modelId="{43A10F9D-3D1C-4D5E-A408-DB07722A6233}">
      <dsp:nvSpPr>
        <dsp:cNvPr id="0" name=""/>
        <dsp:cNvSpPr/>
      </dsp:nvSpPr>
      <dsp:spPr>
        <a:xfrm>
          <a:off x="788669" y="842268"/>
          <a:ext cx="8938260" cy="732428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800" b="1" kern="1200" dirty="0">
              <a:solidFill>
                <a:srgbClr val="FF0000"/>
              </a:solidFill>
            </a:rPr>
            <a:t>        5°</a:t>
          </a:r>
          <a:r>
            <a:rPr lang="fr-BE" sz="2800" b="1" kern="1200" dirty="0">
              <a:solidFill>
                <a:schemeClr val="tx1"/>
              </a:solidFill>
            </a:rPr>
            <a:t> Mise en mots du Credo des 4 valeurs</a:t>
          </a:r>
          <a:endParaRPr lang="fr-BE" sz="2800" kern="1200" dirty="0">
            <a:solidFill>
              <a:schemeClr val="tx1"/>
            </a:solidFill>
          </a:endParaRPr>
        </a:p>
      </dsp:txBody>
      <dsp:txXfrm>
        <a:off x="810121" y="863720"/>
        <a:ext cx="7630607" cy="689524"/>
      </dsp:txXfrm>
    </dsp:sp>
    <dsp:sp modelId="{23D02778-866A-4B7D-8D00-A5F4139EACF7}">
      <dsp:nvSpPr>
        <dsp:cNvPr id="0" name=""/>
        <dsp:cNvSpPr/>
      </dsp:nvSpPr>
      <dsp:spPr>
        <a:xfrm>
          <a:off x="1577339" y="1672305"/>
          <a:ext cx="8938260" cy="781354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800" b="1" kern="1200" dirty="0">
              <a:solidFill>
                <a:srgbClr val="FF0000"/>
              </a:solidFill>
            </a:rPr>
            <a:t>6°</a:t>
          </a:r>
          <a:r>
            <a:rPr lang="fr-BE" sz="2800" b="1" kern="1200" dirty="0">
              <a:solidFill>
                <a:schemeClr val="tx1"/>
              </a:solidFill>
            </a:rPr>
            <a:t> Garder trace et partager  </a:t>
          </a:r>
        </a:p>
      </dsp:txBody>
      <dsp:txXfrm>
        <a:off x="1600224" y="1695190"/>
        <a:ext cx="7627741" cy="735584"/>
      </dsp:txXfrm>
    </dsp:sp>
    <dsp:sp modelId="{1A4614B6-9E53-456A-81A5-51871C71965D}">
      <dsp:nvSpPr>
        <dsp:cNvPr id="0" name=""/>
        <dsp:cNvSpPr/>
      </dsp:nvSpPr>
      <dsp:spPr>
        <a:xfrm>
          <a:off x="8462181" y="543193"/>
          <a:ext cx="476078" cy="476078"/>
        </a:xfrm>
        <a:prstGeom prst="downArrow">
          <a:avLst>
            <a:gd name="adj1" fmla="val 55000"/>
            <a:gd name="adj2" fmla="val 45000"/>
          </a:avLst>
        </a:prstGeom>
        <a:solidFill>
          <a:srgbClr val="FF0000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100" kern="1200" dirty="0"/>
        </a:p>
      </dsp:txBody>
      <dsp:txXfrm>
        <a:off x="8569299" y="543193"/>
        <a:ext cx="261842" cy="358249"/>
      </dsp:txXfrm>
    </dsp:sp>
    <dsp:sp modelId="{64A7D2C9-B931-4C96-A4A2-1501B8EFE847}">
      <dsp:nvSpPr>
        <dsp:cNvPr id="0" name=""/>
        <dsp:cNvSpPr/>
      </dsp:nvSpPr>
      <dsp:spPr>
        <a:xfrm>
          <a:off x="9048960" y="1419728"/>
          <a:ext cx="476078" cy="476078"/>
        </a:xfrm>
        <a:prstGeom prst="downArrow">
          <a:avLst>
            <a:gd name="adj1" fmla="val 55000"/>
            <a:gd name="adj2" fmla="val 45000"/>
          </a:avLst>
        </a:prstGeom>
        <a:solidFill>
          <a:srgbClr val="FF0000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100" kern="1200"/>
        </a:p>
      </dsp:txBody>
      <dsp:txXfrm>
        <a:off x="9156078" y="1419728"/>
        <a:ext cx="261842" cy="3582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F73BC-121F-470F-A1F3-C1E452366085}" type="datetimeFigureOut">
              <a:rPr lang="fr-BE" smtClean="0"/>
              <a:t>24-09-18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4421A-3336-4F64-9131-5D1E8418CB2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99413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F73BC-121F-470F-A1F3-C1E452366085}" type="datetimeFigureOut">
              <a:rPr lang="fr-BE" smtClean="0"/>
              <a:t>24-09-18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4421A-3336-4F64-9131-5D1E8418CB2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76072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F73BC-121F-470F-A1F3-C1E452366085}" type="datetimeFigureOut">
              <a:rPr lang="fr-BE" smtClean="0"/>
              <a:t>24-09-18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4421A-3336-4F64-9131-5D1E8418CB2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04552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F73BC-121F-470F-A1F3-C1E452366085}" type="datetimeFigureOut">
              <a:rPr lang="fr-BE" smtClean="0"/>
              <a:t>24-09-18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4421A-3336-4F64-9131-5D1E8418CB2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0938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F73BC-121F-470F-A1F3-C1E452366085}" type="datetimeFigureOut">
              <a:rPr lang="fr-BE" smtClean="0"/>
              <a:t>24-09-18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4421A-3336-4F64-9131-5D1E8418CB2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12566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F73BC-121F-470F-A1F3-C1E452366085}" type="datetimeFigureOut">
              <a:rPr lang="fr-BE" smtClean="0"/>
              <a:t>24-09-18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4421A-3336-4F64-9131-5D1E8418CB2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94485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F73BC-121F-470F-A1F3-C1E452366085}" type="datetimeFigureOut">
              <a:rPr lang="fr-BE" smtClean="0"/>
              <a:t>24-09-18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4421A-3336-4F64-9131-5D1E8418CB2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28443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F73BC-121F-470F-A1F3-C1E452366085}" type="datetimeFigureOut">
              <a:rPr lang="fr-BE" smtClean="0"/>
              <a:t>24-09-18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4421A-3336-4F64-9131-5D1E8418CB2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65366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F73BC-121F-470F-A1F3-C1E452366085}" type="datetimeFigureOut">
              <a:rPr lang="fr-BE" smtClean="0"/>
              <a:t>24-09-18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4421A-3336-4F64-9131-5D1E8418CB2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09634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F73BC-121F-470F-A1F3-C1E452366085}" type="datetimeFigureOut">
              <a:rPr lang="fr-BE" smtClean="0"/>
              <a:t>24-09-18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4421A-3336-4F64-9131-5D1E8418CB2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91025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F73BC-121F-470F-A1F3-C1E452366085}" type="datetimeFigureOut">
              <a:rPr lang="fr-BE" smtClean="0"/>
              <a:t>24-09-18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4421A-3336-4F64-9131-5D1E8418CB2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25343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F73BC-121F-470F-A1F3-C1E452366085}" type="datetimeFigureOut">
              <a:rPr lang="fr-BE" smtClean="0"/>
              <a:t>24-09-18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34421A-3336-4F64-9131-5D1E8418CB2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40013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6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00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9375" y="525305"/>
            <a:ext cx="6953250" cy="2028825"/>
          </a:xfrm>
          <a:prstGeom prst="rect">
            <a:avLst/>
          </a:prstGeom>
        </p:spPr>
      </p:pic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BE" sz="4800" b="1" dirty="0">
                <a:solidFill>
                  <a:srgbClr val="FFC000"/>
                </a:solidFill>
              </a:rPr>
              <a:t>Présentation du processus de travail collectif sur les valeurs </a:t>
            </a:r>
          </a:p>
        </p:txBody>
      </p:sp>
    </p:spTree>
    <p:extLst>
      <p:ext uri="{BB962C8B-B14F-4D97-AF65-F5344CB8AC3E}">
        <p14:creationId xmlns:p14="http://schemas.microsoft.com/office/powerpoint/2010/main" val="22879757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00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8812" y="813417"/>
            <a:ext cx="7526032" cy="2526078"/>
          </a:xfrm>
        </p:spPr>
        <p:txBody>
          <a:bodyPr>
            <a:normAutofit fontScale="90000"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br>
              <a:rPr lang="fr-BE" sz="3200" b="1" dirty="0">
                <a:latin typeface="+mn-lt"/>
                <a:ea typeface="+mn-ea"/>
                <a:cs typeface="+mn-cs"/>
              </a:rPr>
            </a:br>
            <a:br>
              <a:rPr lang="fr-BE" sz="3200" b="1" dirty="0">
                <a:latin typeface="+mn-lt"/>
                <a:ea typeface="+mn-ea"/>
                <a:cs typeface="+mn-cs"/>
              </a:rPr>
            </a:br>
            <a:br>
              <a:rPr lang="fr-BE" sz="3200" b="1" dirty="0">
                <a:latin typeface="+mn-lt"/>
                <a:ea typeface="+mn-ea"/>
                <a:cs typeface="+mn-cs"/>
              </a:rPr>
            </a:br>
            <a:br>
              <a:rPr lang="fr-BE" sz="31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fr-BE" sz="3600" b="1" dirty="0">
                <a:solidFill>
                  <a:schemeClr val="bg1"/>
                </a:solidFill>
                <a:latin typeface="+mn-lt"/>
              </a:rPr>
              <a:t>Comment définir un sens commun pour les 4 valeurs choisies ?</a:t>
            </a:r>
            <a:br>
              <a:rPr lang="fr-BE" sz="3600" b="1" dirty="0">
                <a:solidFill>
                  <a:schemeClr val="bg1"/>
                </a:solidFill>
                <a:latin typeface="+mn-lt"/>
              </a:rPr>
            </a:br>
            <a:r>
              <a:rPr lang="fr-BE" sz="3600" b="1" dirty="0">
                <a:solidFill>
                  <a:schemeClr val="bg1"/>
                </a:solidFill>
                <a:latin typeface="+mn-lt"/>
              </a:rPr>
              <a:t>Que faisons-nous déjà?</a:t>
            </a:r>
            <a:br>
              <a:rPr lang="fr-BE" sz="3600" b="1" dirty="0">
                <a:solidFill>
                  <a:schemeClr val="bg1"/>
                </a:solidFill>
                <a:latin typeface="+mn-lt"/>
              </a:rPr>
            </a:br>
            <a:r>
              <a:rPr lang="fr-BE" sz="3600" b="1" dirty="0">
                <a:solidFill>
                  <a:schemeClr val="bg1"/>
                </a:solidFill>
                <a:latin typeface="+mn-lt"/>
              </a:rPr>
              <a:t>Qu’est-ce qui est commun et transversal dans nos différents services?</a:t>
            </a:r>
            <a:br>
              <a:rPr lang="fr-BE" sz="3600" b="1" dirty="0">
                <a:solidFill>
                  <a:schemeClr val="bg1"/>
                </a:solidFill>
                <a:latin typeface="+mn-lt"/>
              </a:rPr>
            </a:br>
            <a:br>
              <a:rPr lang="fr-BE" sz="3200" b="1" dirty="0">
                <a:latin typeface="+mn-lt"/>
                <a:ea typeface="+mn-ea"/>
                <a:cs typeface="+mn-cs"/>
              </a:rPr>
            </a:br>
            <a:br>
              <a:rPr lang="fr-BE" sz="27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</a:br>
            <a:endParaRPr lang="fr-BE" sz="2700" dirty="0"/>
          </a:p>
        </p:txBody>
      </p:sp>
      <p:pic>
        <p:nvPicPr>
          <p:cNvPr id="4" name="Image 3" descr="Image associÃ©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5912" y="1011510"/>
            <a:ext cx="3977776" cy="285285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RÃ©sultat de recherche d'images pour &quot;vision mission valeurs humour&quot;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2" y="4245998"/>
            <a:ext cx="3207434" cy="1921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557816" y="3646364"/>
            <a:ext cx="9453491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2400" b="1" u="sng" dirty="0">
                <a:solidFill>
                  <a:srgbClr val="FFCC29"/>
                </a:solidFill>
              </a:rPr>
              <a:t>Exemples de moyens: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sz="2400" b="1" dirty="0">
                <a:solidFill>
                  <a:srgbClr val="FFCC29"/>
                </a:solidFill>
              </a:rPr>
              <a:t>Répartition en petits groupes représentatifs de l’ensemble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sz="2400" b="1" dirty="0">
                <a:solidFill>
                  <a:srgbClr val="FFCC29"/>
                </a:solidFill>
              </a:rPr>
              <a:t>4 ateliers pour 4 valeurs: chaque groupe  passant d’un atelier</a:t>
            </a:r>
          </a:p>
          <a:p>
            <a:r>
              <a:rPr lang="fr-BE" sz="2400" b="1" dirty="0">
                <a:solidFill>
                  <a:srgbClr val="FFCC29"/>
                </a:solidFill>
              </a:rPr>
              <a:t>     à l’autre.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sz="2400" b="1" dirty="0">
                <a:solidFill>
                  <a:srgbClr val="FFCC29"/>
                </a:solidFill>
              </a:rPr>
              <a:t>Dans chaque atelier, une tâche spécifique: </a:t>
            </a:r>
          </a:p>
          <a:p>
            <a:r>
              <a:rPr lang="fr-BE" sz="2400" b="1" dirty="0">
                <a:solidFill>
                  <a:srgbClr val="FFCC29"/>
                </a:solidFill>
              </a:rPr>
              <a:t>     	ex. - </a:t>
            </a:r>
            <a:r>
              <a:rPr lang="fr-BE" sz="2000" b="1" dirty="0">
                <a:solidFill>
                  <a:srgbClr val="FFCC29"/>
                </a:solidFill>
              </a:rPr>
              <a:t>3 mots/valeur  </a:t>
            </a:r>
          </a:p>
          <a:p>
            <a:r>
              <a:rPr lang="fr-BE" sz="2000" b="1" dirty="0">
                <a:solidFill>
                  <a:srgbClr val="FFCC29"/>
                </a:solidFill>
              </a:rPr>
              <a:t>    	        - 3 Phrases idées- maîtresses/valeur </a:t>
            </a:r>
          </a:p>
          <a:p>
            <a:r>
              <a:rPr lang="fr-BE" sz="2000" b="1" dirty="0">
                <a:solidFill>
                  <a:srgbClr val="FFCC29"/>
                </a:solidFill>
              </a:rPr>
              <a:t>     	        - 1 slogan/valeur</a:t>
            </a:r>
          </a:p>
          <a:p>
            <a:r>
              <a:rPr lang="fr-BE" sz="2000" b="1" i="1" dirty="0">
                <a:solidFill>
                  <a:srgbClr val="FFCC29"/>
                </a:solidFill>
              </a:rPr>
              <a:t>                        -  …..</a:t>
            </a:r>
            <a:br>
              <a:rPr lang="fr-BE" sz="2400" b="1" i="1" dirty="0">
                <a:solidFill>
                  <a:srgbClr val="FFCC29"/>
                </a:solidFill>
              </a:rPr>
            </a:br>
            <a:endParaRPr lang="fr-BE" sz="2400" b="1" i="1" dirty="0">
              <a:solidFill>
                <a:srgbClr val="FFCC29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604911" y="119866"/>
            <a:ext cx="11197883" cy="584775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BE" sz="3200" b="1" dirty="0"/>
              <a:t>3° étape: De « valeurs bateaux » à des références signifiantes</a:t>
            </a:r>
          </a:p>
        </p:txBody>
      </p:sp>
    </p:spTree>
    <p:extLst>
      <p:ext uri="{BB962C8B-B14F-4D97-AF65-F5344CB8AC3E}">
        <p14:creationId xmlns:p14="http://schemas.microsoft.com/office/powerpoint/2010/main" val="38368002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00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idx="1"/>
          </p:nvPr>
        </p:nvSpPr>
        <p:spPr>
          <a:xfrm>
            <a:off x="754347" y="2970340"/>
            <a:ext cx="10515600" cy="43513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br>
              <a:rPr lang="fr-BE" sz="3600" b="1" dirty="0">
                <a:solidFill>
                  <a:srgbClr val="FF0000"/>
                </a:solidFill>
              </a:rPr>
            </a:br>
            <a:endParaRPr lang="fr-BE" sz="3200" b="1" dirty="0"/>
          </a:p>
        </p:txBody>
      </p:sp>
      <p:sp>
        <p:nvSpPr>
          <p:cNvPr id="5" name="Rectangle 4"/>
          <p:cNvSpPr/>
          <p:nvPr/>
        </p:nvSpPr>
        <p:spPr>
          <a:xfrm>
            <a:off x="632873" y="3832594"/>
            <a:ext cx="8024454" cy="286232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fr-BE" sz="2400" b="1" u="sng" dirty="0">
                <a:solidFill>
                  <a:srgbClr val="FFCC2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Exemples de moyens</a:t>
            </a:r>
            <a:endParaRPr lang="fr-BE" sz="2400" b="1" dirty="0">
              <a:solidFill>
                <a:srgbClr val="FFCC29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sz="2400" b="1" dirty="0">
                <a:solidFill>
                  <a:srgbClr val="FFCC2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Répartition en petits groupes aléatoires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sz="2400" b="1" dirty="0">
                <a:solidFill>
                  <a:srgbClr val="FFCC2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Réalisation d’ un chef d’œuvre (ex. de support: un trèfle)</a:t>
            </a:r>
          </a:p>
          <a:p>
            <a:r>
              <a:rPr lang="fr-BE" sz="2000" dirty="0">
                <a:solidFill>
                  <a:srgbClr val="FFCC2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Dans chaque feuille, illustration des 4 valeurs de manière originale. Parmi les 4, en choisir une à représenter sous forme d’un souhait, une attente, une espérance … à prolonger et/ou promouvoir durant l’année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sz="2400" b="1" dirty="0">
                <a:solidFill>
                  <a:srgbClr val="FFCC2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Partage en grand groupe: présentation des chefs d’œuvre à l’ensemble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754347" y="365125"/>
            <a:ext cx="10682688" cy="584775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BE" sz="3200" b="1" dirty="0"/>
              <a:t>4° étape: De la réflexion à l’action!</a:t>
            </a:r>
            <a:endParaRPr lang="fr-BE" sz="3200" dirty="0"/>
          </a:p>
        </p:txBody>
      </p:sp>
      <p:pic>
        <p:nvPicPr>
          <p:cNvPr id="10" name="irc_mi" descr="Résultat de recherche d'images pour &quot;trèfles à 4 feuilles&quot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650" y="3283986"/>
            <a:ext cx="3669945" cy="314480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14266" y="2137946"/>
            <a:ext cx="10880196" cy="375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fr-BE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48282" y="1113798"/>
            <a:ext cx="784536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3200" b="1" dirty="0">
                <a:solidFill>
                  <a:schemeClr val="bg1"/>
                </a:solidFill>
              </a:rPr>
              <a:t>Comment rendre possible le travail quotidien selon nos convictions ainsi exprimées ?</a:t>
            </a:r>
          </a:p>
          <a:p>
            <a:pPr algn="ctr"/>
            <a:r>
              <a:rPr lang="fr-BE" sz="3200" b="1" dirty="0">
                <a:solidFill>
                  <a:schemeClr val="bg1"/>
                </a:solidFill>
              </a:rPr>
              <a:t>Vers quoi voulons-nous tendre ensemble?</a:t>
            </a:r>
          </a:p>
          <a:p>
            <a:pPr algn="ctr"/>
            <a:r>
              <a:rPr lang="fr-BE" sz="3200" b="1" dirty="0">
                <a:solidFill>
                  <a:schemeClr val="bg1"/>
                </a:solidFill>
              </a:rPr>
              <a:t>Comment vivre de ces valeurs en interne avant de les partager à l’extérieur? 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9099632" y="3943258"/>
            <a:ext cx="1139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/>
              <a:t>Valeur 1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10681420" y="4034212"/>
            <a:ext cx="1139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/>
              <a:t>Valeur 2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8986987" y="4836098"/>
            <a:ext cx="1139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/>
              <a:t>Valeur 3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10456130" y="5031447"/>
            <a:ext cx="11394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b="1" dirty="0">
                <a:solidFill>
                  <a:srgbClr val="FF0000"/>
                </a:solidFill>
              </a:rPr>
              <a:t>Valeur </a:t>
            </a:r>
            <a:r>
              <a:rPr lang="fr-BE" sz="2000" b="1" dirty="0">
                <a:solidFill>
                  <a:srgbClr val="FF0000"/>
                </a:solidFill>
              </a:rPr>
              <a:t>Rêve</a:t>
            </a:r>
          </a:p>
        </p:txBody>
      </p:sp>
      <p:sp>
        <p:nvSpPr>
          <p:cNvPr id="2" name="Rectangle 1"/>
          <p:cNvSpPr/>
          <p:nvPr/>
        </p:nvSpPr>
        <p:spPr>
          <a:xfrm>
            <a:off x="8821003" y="1343339"/>
            <a:ext cx="2832773" cy="1384995"/>
          </a:xfrm>
          <a:prstGeom prst="rect">
            <a:avLst/>
          </a:prstGeom>
          <a:solidFill>
            <a:srgbClr val="FFCC2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BE" sz="2800" b="1" i="1" dirty="0"/>
              <a:t>En parler c’est bien mais les vivre, c’est mieux!</a:t>
            </a:r>
          </a:p>
        </p:txBody>
      </p:sp>
    </p:spTree>
    <p:extLst>
      <p:ext uri="{BB962C8B-B14F-4D97-AF65-F5344CB8AC3E}">
        <p14:creationId xmlns:p14="http://schemas.microsoft.com/office/powerpoint/2010/main" val="21003764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00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7452" y="379828"/>
            <a:ext cx="10888394" cy="612950"/>
          </a:xfrm>
          <a:solidFill>
            <a:schemeClr val="accent4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fr-BE" sz="3200" b="1" dirty="0">
                <a:latin typeface="+mn-lt"/>
              </a:rPr>
              <a:t> </a:t>
            </a:r>
            <a:r>
              <a:rPr lang="fr-BE" sz="2800" b="1" dirty="0">
                <a:latin typeface="+mn-lt"/>
              </a:rPr>
              <a:t>L’écoute: un « incontournable » pour pratiquer les 4 valeurs choisi</a:t>
            </a:r>
            <a:r>
              <a:rPr lang="fr-BE" sz="3200" b="1" dirty="0">
                <a:latin typeface="+mn-lt"/>
              </a:rPr>
              <a:t>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0677" y="4075792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BE" sz="2400" b="1" u="sng" dirty="0">
                <a:solidFill>
                  <a:srgbClr val="FFC000"/>
                </a:solidFill>
              </a:rPr>
              <a:t>Exemple de moyens:</a:t>
            </a:r>
          </a:p>
          <a:p>
            <a:pPr marL="0" indent="0">
              <a:buNone/>
            </a:pPr>
            <a:r>
              <a:rPr lang="fr-BE" sz="2400" b="1" dirty="0">
                <a:solidFill>
                  <a:srgbClr val="FFC000"/>
                </a:solidFill>
              </a:rPr>
              <a:t>Animations ludiques</a:t>
            </a:r>
          </a:p>
          <a:p>
            <a:r>
              <a:rPr lang="fr-BE" sz="2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Respecter</a:t>
            </a:r>
            <a:r>
              <a:rPr lang="fr-BE" sz="2400" dirty="0">
                <a:solidFill>
                  <a:srgbClr val="FFC000"/>
                </a:solidFill>
              </a:rPr>
              <a:t> </a:t>
            </a:r>
            <a:r>
              <a:rPr lang="fr-BE" sz="2400" dirty="0">
                <a:solidFill>
                  <a:schemeClr val="bg1"/>
                </a:solidFill>
              </a:rPr>
              <a:t>l</a:t>
            </a:r>
            <a:r>
              <a:rPr lang="fr-BE" sz="2400" b="1" dirty="0">
                <a:solidFill>
                  <a:schemeClr val="bg1"/>
                </a:solidFill>
              </a:rPr>
              <a:t>’écoute</a:t>
            </a:r>
            <a:r>
              <a:rPr lang="fr-BE" sz="2400" dirty="0">
                <a:solidFill>
                  <a:schemeClr val="bg1"/>
                </a:solidFill>
              </a:rPr>
              <a:t> </a:t>
            </a:r>
            <a:r>
              <a:rPr lang="fr-BE" sz="2400" dirty="0">
                <a:solidFill>
                  <a:srgbClr val="FFC000"/>
                </a:solidFill>
              </a:rPr>
              <a:t>de l’autre </a:t>
            </a:r>
          </a:p>
          <a:p>
            <a:r>
              <a:rPr lang="fr-BE" sz="2400" dirty="0">
                <a:solidFill>
                  <a:schemeClr val="bg1"/>
                </a:solidFill>
              </a:rPr>
              <a:t>S’</a:t>
            </a:r>
            <a:r>
              <a:rPr lang="fr-BE" sz="2400" b="1" dirty="0">
                <a:solidFill>
                  <a:schemeClr val="bg1"/>
                </a:solidFill>
              </a:rPr>
              <a:t>écouter</a:t>
            </a:r>
            <a:r>
              <a:rPr lang="fr-BE" sz="2400" dirty="0">
                <a:solidFill>
                  <a:srgbClr val="FFC000"/>
                </a:solidFill>
              </a:rPr>
              <a:t> pour être </a:t>
            </a:r>
            <a:r>
              <a:rPr lang="fr-BE" sz="2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solidaires</a:t>
            </a:r>
            <a:r>
              <a:rPr lang="fr-BE" sz="2400" dirty="0">
                <a:solidFill>
                  <a:srgbClr val="FFC000"/>
                </a:solidFill>
              </a:rPr>
              <a:t>  </a:t>
            </a:r>
          </a:p>
          <a:p>
            <a:r>
              <a:rPr lang="fr-BE" sz="2400" dirty="0">
                <a:solidFill>
                  <a:srgbClr val="FFC000"/>
                </a:solidFill>
              </a:rPr>
              <a:t>Favoriser l’</a:t>
            </a:r>
            <a:r>
              <a:rPr lang="fr-BE" sz="2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épanouissement</a:t>
            </a:r>
            <a:r>
              <a:rPr lang="fr-BE" sz="2400" dirty="0">
                <a:solidFill>
                  <a:srgbClr val="FFC000"/>
                </a:solidFill>
              </a:rPr>
              <a:t> de l’autre par  </a:t>
            </a:r>
            <a:r>
              <a:rPr lang="fr-BE" sz="2400" dirty="0">
                <a:solidFill>
                  <a:schemeClr val="bg1"/>
                </a:solidFill>
              </a:rPr>
              <a:t>l’</a:t>
            </a:r>
            <a:r>
              <a:rPr lang="fr-BE" sz="2400" b="1" dirty="0">
                <a:solidFill>
                  <a:schemeClr val="bg1"/>
                </a:solidFill>
              </a:rPr>
              <a:t>écoute</a:t>
            </a:r>
            <a:endParaRPr lang="fr-BE" sz="2400" dirty="0">
              <a:solidFill>
                <a:schemeClr val="bg1"/>
              </a:solidFill>
            </a:endParaRPr>
          </a:p>
          <a:p>
            <a:r>
              <a:rPr lang="fr-BE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Accueillir</a:t>
            </a:r>
            <a:r>
              <a:rPr lang="fr-BE" sz="2400" dirty="0">
                <a:solidFill>
                  <a:srgbClr val="FFC000"/>
                </a:solidFill>
              </a:rPr>
              <a:t> l’autre, apprendre à  le connaître en </a:t>
            </a:r>
            <a:r>
              <a:rPr lang="fr-BE" sz="2400" dirty="0">
                <a:solidFill>
                  <a:schemeClr val="bg1"/>
                </a:solidFill>
              </a:rPr>
              <a:t>l’</a:t>
            </a:r>
            <a:r>
              <a:rPr lang="fr-BE" sz="2400" b="1" dirty="0">
                <a:solidFill>
                  <a:schemeClr val="bg1"/>
                </a:solidFill>
              </a:rPr>
              <a:t>écoutant</a:t>
            </a:r>
            <a:endParaRPr lang="fr-BE" sz="24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17452" y="1153552"/>
            <a:ext cx="603504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2800" b="1" dirty="0">
                <a:solidFill>
                  <a:schemeClr val="bg1"/>
                </a:solidFill>
              </a:rPr>
              <a:t>Expérimenter que l’écoute est un  moyen largement transversal, utile, efficace, voire efficient, « incontournable », au sens que s’il est absent, il devient impossible de pratiquer les valeurs choisies 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4721" y="4216469"/>
            <a:ext cx="2141895" cy="2386684"/>
          </a:xfrm>
          <a:prstGeom prst="rect">
            <a:avLst/>
          </a:prstGeom>
        </p:spPr>
      </p:pic>
      <p:pic>
        <p:nvPicPr>
          <p:cNvPr id="6" name="Picture 6" descr="RÃ©sultat de recherche d'images pour &quot;jeu du crayon solidaire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909" y="1654515"/>
            <a:ext cx="2380269" cy="16757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xtLst/>
        </p:spPr>
      </p:pic>
      <p:sp>
        <p:nvSpPr>
          <p:cNvPr id="7" name="ZoneTexte 6"/>
          <p:cNvSpPr txBox="1"/>
          <p:nvPr/>
        </p:nvSpPr>
        <p:spPr>
          <a:xfrm>
            <a:off x="4798756" y="3831208"/>
            <a:ext cx="4867422" cy="20313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BE" b="1" dirty="0">
                <a:solidFill>
                  <a:schemeClr val="accent6">
                    <a:lumMod val="50000"/>
                  </a:schemeClr>
                </a:solidFill>
              </a:rPr>
              <a:t>Recette </a:t>
            </a:r>
            <a:endParaRPr lang="fr-FR" i="1" dirty="0"/>
          </a:p>
          <a:p>
            <a:r>
              <a:rPr lang="fr-FR" i="1" dirty="0"/>
              <a:t>Prendre un grand sac de </a:t>
            </a:r>
            <a:r>
              <a:rPr lang="fr-FR" b="1" i="1" dirty="0"/>
              <a:t>Bienveillance</a:t>
            </a:r>
            <a:r>
              <a:rPr lang="fr-FR" i="1" dirty="0"/>
              <a:t>………………. </a:t>
            </a:r>
            <a:endParaRPr lang="fr-BE" i="1" dirty="0"/>
          </a:p>
          <a:p>
            <a:r>
              <a:rPr lang="fr-FR" i="1" dirty="0"/>
              <a:t>Ajouter une pincée de </a:t>
            </a:r>
            <a:r>
              <a:rPr lang="fr-FR" b="1" i="1" dirty="0"/>
              <a:t>Reformulation</a:t>
            </a:r>
            <a:r>
              <a:rPr lang="fr-FR" i="1" dirty="0"/>
              <a:t>……………….</a:t>
            </a:r>
            <a:endParaRPr lang="fr-BE" i="1" dirty="0"/>
          </a:p>
          <a:p>
            <a:r>
              <a:rPr lang="fr-FR" i="1" dirty="0"/>
              <a:t>Verser un soupçon </a:t>
            </a:r>
            <a:r>
              <a:rPr lang="fr-FR" b="1" i="1" dirty="0"/>
              <a:t>d’</a:t>
            </a:r>
            <a:r>
              <a:rPr lang="fr-FR" b="1" i="1" dirty="0" err="1"/>
              <a:t>A-priori</a:t>
            </a:r>
            <a:r>
              <a:rPr lang="fr-FR" b="1" i="1" dirty="0"/>
              <a:t> favorable</a:t>
            </a:r>
            <a:r>
              <a:rPr lang="fr-FR" i="1" dirty="0"/>
              <a:t>……………….</a:t>
            </a:r>
            <a:endParaRPr lang="fr-BE" i="1" dirty="0"/>
          </a:p>
          <a:p>
            <a:r>
              <a:rPr lang="fr-FR" i="1" dirty="0"/>
              <a:t>Mélanger avec </a:t>
            </a:r>
            <a:r>
              <a:rPr lang="fr-FR" b="1" i="1" dirty="0"/>
              <a:t>douceur et attention </a:t>
            </a:r>
            <a:r>
              <a:rPr lang="fr-FR" i="1" dirty="0"/>
              <a:t>……………….</a:t>
            </a:r>
            <a:endParaRPr lang="fr-BE" i="1" dirty="0"/>
          </a:p>
          <a:p>
            <a:r>
              <a:rPr lang="fr-FR" i="1" dirty="0"/>
              <a:t>Pétrir et laisser reposer avec un </a:t>
            </a:r>
            <a:r>
              <a:rPr lang="fr-FR" b="1" i="1" dirty="0"/>
              <a:t>regard attentif ….</a:t>
            </a:r>
            <a:endParaRPr lang="fr-BE" i="1" dirty="0"/>
          </a:p>
          <a:p>
            <a:r>
              <a:rPr lang="fr-FR" i="1" dirty="0"/>
              <a:t>Cuire en prenant </a:t>
            </a:r>
            <a:r>
              <a:rPr lang="fr-FR" b="1" i="1" dirty="0"/>
              <a:t>le temps nécessaire……………….</a:t>
            </a:r>
            <a:r>
              <a:rPr lang="fr-BE" sz="1600" dirty="0"/>
              <a:t>….</a:t>
            </a:r>
          </a:p>
        </p:txBody>
      </p:sp>
      <p:pic>
        <p:nvPicPr>
          <p:cNvPr id="8" name="Picture 2" descr="RÃ©sultat de recherche d'images pour &quot;marcher en duo  humour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7238" y="1830872"/>
            <a:ext cx="2036859" cy="217458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660033"/>
            </a:solidFill>
          </a:ln>
          <a:extLst/>
        </p:spPr>
      </p:pic>
    </p:spTree>
    <p:extLst>
      <p:ext uri="{BB962C8B-B14F-4D97-AF65-F5344CB8AC3E}">
        <p14:creationId xmlns:p14="http://schemas.microsoft.com/office/powerpoint/2010/main" val="8720204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00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9476847"/>
              </p:ext>
            </p:extLst>
          </p:nvPr>
        </p:nvGraphicFramePr>
        <p:xfrm>
          <a:off x="103601" y="227798"/>
          <a:ext cx="1776121" cy="64776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12" name="Acrobat Document" r:id="rId3" imgW="1295063" imgH="4724337" progId="AcroExch.Document.DC">
                  <p:embed/>
                </p:oleObj>
              </mc:Choice>
              <mc:Fallback>
                <p:oleObj name="Acrobat Document" r:id="rId3" imgW="1295063" imgH="4724337" progId="AcroExch.Document.DC">
                  <p:embed/>
                  <p:pic>
                    <p:nvPicPr>
                      <p:cNvPr id="4" name="Obje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3601" y="227798"/>
                        <a:ext cx="1776121" cy="647762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2649708" y="2596496"/>
            <a:ext cx="8989842" cy="3763081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fr-BE" sz="2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L’écoute au cœur de notre tradition judéo-chrétienne 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fr-BE" sz="2800" dirty="0">
                <a:solidFill>
                  <a:schemeClr val="bg1"/>
                </a:solidFill>
              </a:rPr>
              <a:t>Écouter la révélation, écouter pour se relier aux autres, écouter pour agir.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endParaRPr lang="fr-BE" sz="2800" dirty="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fr-BE" sz="3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L’écoute de Jésus 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fr-BE" sz="2800" dirty="0">
                <a:solidFill>
                  <a:schemeClr val="bg1"/>
                </a:solidFill>
              </a:rPr>
              <a:t>Se faire « hospitalier », se mettre en posture d’apprentissage, créer un espace de liberté et une proximité bienveillante</a:t>
            </a:r>
            <a:r>
              <a:rPr lang="fr-BE" sz="2800" dirty="0"/>
              <a:t>.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2053883" y="444317"/>
            <a:ext cx="9948862" cy="523220"/>
          </a:xfrm>
          <a:prstGeom prst="rect">
            <a:avLst/>
          </a:prstGeom>
          <a:solidFill>
            <a:srgbClr val="FFC000"/>
          </a:solidFill>
          <a:ln>
            <a:solidFill>
              <a:srgbClr val="FFCC2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BE" sz="2800" b="1" dirty="0"/>
              <a:t>Confronter nos valeurs au regard de nos références chrétiennes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2649708" y="1366518"/>
            <a:ext cx="6428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b="1" u="sng" dirty="0">
                <a:solidFill>
                  <a:srgbClr val="FFCC29"/>
                </a:solidFill>
              </a:rPr>
              <a:t>Exemple de moyen</a:t>
            </a:r>
            <a:r>
              <a:rPr lang="fr-BE" dirty="0"/>
              <a:t>:</a:t>
            </a:r>
          </a:p>
          <a:p>
            <a:r>
              <a:rPr lang="fr-BE" sz="2400" b="1" dirty="0">
                <a:solidFill>
                  <a:srgbClr val="FFCC29"/>
                </a:solidFill>
              </a:rPr>
              <a:t>Conférence de </a:t>
            </a:r>
            <a:r>
              <a:rPr lang="fr-BE" sz="2400" b="1" dirty="0" err="1">
                <a:solidFill>
                  <a:srgbClr val="FFCC29"/>
                </a:solidFill>
              </a:rPr>
              <a:t>Jean-Pol</a:t>
            </a:r>
            <a:r>
              <a:rPr lang="fr-BE" sz="2400" b="1" dirty="0">
                <a:solidFill>
                  <a:srgbClr val="FFCC29"/>
                </a:solidFill>
              </a:rPr>
              <a:t> </a:t>
            </a:r>
            <a:r>
              <a:rPr lang="fr-BE" sz="2400" b="1" dirty="0" err="1">
                <a:solidFill>
                  <a:srgbClr val="FFCC29"/>
                </a:solidFill>
              </a:rPr>
              <a:t>Gallez</a:t>
            </a:r>
            <a:r>
              <a:rPr lang="fr-BE" sz="2400" b="1" dirty="0">
                <a:solidFill>
                  <a:srgbClr val="FFCC29"/>
                </a:solidFill>
              </a:rPr>
              <a:t>, théologien</a:t>
            </a:r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1676400" y="3466610"/>
            <a:ext cx="10515600" cy="1325563"/>
          </a:xfrm>
        </p:spPr>
        <p:txBody>
          <a:bodyPr/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167106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00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02475" y="235153"/>
            <a:ext cx="10515599" cy="536212"/>
          </a:xfrm>
          <a:solidFill>
            <a:schemeClr val="accent4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fr-BE" sz="3200" b="1" dirty="0">
                <a:latin typeface="+mn-lt"/>
              </a:rPr>
              <a:t>5°étape: Mise en mots de notre Credo des 4 valeurs</a:t>
            </a: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8015796" y="863244"/>
            <a:ext cx="3981994" cy="272792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990033"/>
            </a:solidFill>
          </a:ln>
        </p:spPr>
        <p:txBody>
          <a:bodyPr wrap="square">
            <a:sp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fr-FR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Nous croyons  …. et </a:t>
            </a:r>
          </a:p>
          <a:p>
            <a:pPr marL="0" indent="0">
              <a:spcAft>
                <a:spcPts val="0"/>
              </a:spcAft>
              <a:buNone/>
            </a:pPr>
            <a:r>
              <a:rPr lang="fr-FR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nous nous engageons …..</a:t>
            </a:r>
            <a:r>
              <a:rPr lang="fr-BE" sz="2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BE" sz="2400" dirty="0">
              <a:ea typeface="MS Mincho"/>
              <a:cs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fr-FR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Nous croyons  …. et  </a:t>
            </a:r>
          </a:p>
          <a:p>
            <a:pPr marL="0" indent="0">
              <a:spcAft>
                <a:spcPts val="0"/>
              </a:spcAft>
              <a:buNone/>
            </a:pPr>
            <a:r>
              <a:rPr lang="fr-FR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nous nous engageons …..</a:t>
            </a:r>
            <a:r>
              <a:rPr lang="fr-BE" sz="2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BE" sz="2400" dirty="0">
              <a:ea typeface="MS Mincho"/>
              <a:cs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fr-FR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Nous croyons  …. et  </a:t>
            </a:r>
          </a:p>
          <a:p>
            <a:pPr marL="0" indent="0">
              <a:spcAft>
                <a:spcPts val="0"/>
              </a:spcAft>
              <a:buNone/>
            </a:pPr>
            <a:r>
              <a:rPr lang="fr-FR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nous nous engageons …..</a:t>
            </a:r>
            <a:r>
              <a:rPr lang="fr-BE" sz="2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BE" sz="2400" dirty="0"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98953" y="5030599"/>
            <a:ext cx="638472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b="1" u="sng" dirty="0">
                <a:solidFill>
                  <a:srgbClr val="FFCC29"/>
                </a:solidFill>
              </a:rPr>
              <a:t>Exemples de moyens</a:t>
            </a:r>
          </a:p>
          <a:p>
            <a:r>
              <a:rPr lang="fr-BE" sz="2800" b="1" dirty="0">
                <a:solidFill>
                  <a:srgbClr val="FFCC29"/>
                </a:solidFill>
              </a:rPr>
              <a:t>- </a:t>
            </a:r>
            <a:r>
              <a:rPr lang="fr-BE" sz="2400" b="1" dirty="0">
                <a:solidFill>
                  <a:srgbClr val="FFCC29"/>
                </a:solidFill>
              </a:rPr>
              <a:t>Répartition en petits groupes libres</a:t>
            </a:r>
          </a:p>
          <a:p>
            <a:r>
              <a:rPr lang="fr-BE" sz="2400" b="1" dirty="0">
                <a:solidFill>
                  <a:srgbClr val="FFCC29"/>
                </a:solidFill>
              </a:rPr>
              <a:t>- Chaque groupe remplit des textes lacunaires en s’inspirant des 3 idées-maîtresses choisies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999713" y="2843742"/>
            <a:ext cx="4565521" cy="203132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990033"/>
            </a:solidFill>
          </a:ln>
        </p:spPr>
        <p:txBody>
          <a:bodyPr wrap="square">
            <a:spAutoFit/>
          </a:bodyPr>
          <a:lstStyle/>
          <a:p>
            <a:pPr fontAlgn="base">
              <a:spcAft>
                <a:spcPts val="0"/>
              </a:spcAft>
            </a:pPr>
            <a:r>
              <a:rPr lang="fr-FR" dirty="0">
                <a:latin typeface="Calibri" panose="020F0502020204030204" pitchFamily="34" charset="0"/>
                <a:ea typeface="MS Mincho"/>
                <a:cs typeface="Segoe UI" panose="020B0502040204020203" pitchFamily="34" charset="0"/>
              </a:rPr>
              <a:t>Des …………………………  pour …………………………. </a:t>
            </a:r>
            <a:endParaRPr lang="fr-BE" sz="900" dirty="0">
              <a:latin typeface="Times" panose="02020603050405020304" pitchFamily="18" charset="0"/>
              <a:ea typeface="MS Mincho"/>
              <a:cs typeface="Times New Roman" panose="02020603050405020304" pitchFamily="18" charset="0"/>
            </a:endParaRPr>
          </a:p>
          <a:p>
            <a:pPr fontAlgn="base">
              <a:spcAft>
                <a:spcPts val="0"/>
              </a:spcAft>
            </a:pPr>
            <a:r>
              <a:rPr lang="fr-FR" dirty="0">
                <a:latin typeface="Calibri" panose="020F0502020204030204" pitchFamily="34" charset="0"/>
                <a:ea typeface="MS Mincho"/>
                <a:cs typeface="Segoe UI" panose="020B0502040204020203" pitchFamily="34" charset="0"/>
              </a:rPr>
              <a:t>De …... …………………….. pour …………………………. </a:t>
            </a:r>
            <a:endParaRPr lang="fr-BE" sz="900" dirty="0">
              <a:latin typeface="Times" panose="02020603050405020304" pitchFamily="18" charset="0"/>
              <a:ea typeface="MS Mincho"/>
              <a:cs typeface="Times New Roman" panose="02020603050405020304" pitchFamily="18" charset="0"/>
            </a:endParaRPr>
          </a:p>
          <a:p>
            <a:pPr fontAlgn="base">
              <a:spcAft>
                <a:spcPts val="0"/>
              </a:spcAft>
            </a:pPr>
            <a:r>
              <a:rPr lang="fr-FR" dirty="0">
                <a:latin typeface="Calibri" panose="020F0502020204030204" pitchFamily="34" charset="0"/>
                <a:ea typeface="MS Mincho"/>
                <a:cs typeface="Segoe UI" panose="020B0502040204020203" pitchFamily="34" charset="0"/>
              </a:rPr>
              <a:t>Du …………………………….pour …………………………..</a:t>
            </a:r>
            <a:endParaRPr lang="fr-BE" sz="900" dirty="0">
              <a:latin typeface="Times" panose="02020603050405020304" pitchFamily="18" charset="0"/>
              <a:ea typeface="MS Mincho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fr-FR" dirty="0"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 </a:t>
            </a:r>
            <a:endParaRPr lang="fr-BE" sz="1100" dirty="0"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  <a:p>
            <a:pPr fontAlgn="base">
              <a:spcAft>
                <a:spcPts val="0"/>
              </a:spcAft>
            </a:pPr>
            <a:r>
              <a:rPr lang="fr-FR" dirty="0">
                <a:latin typeface="Calibri" panose="020F0502020204030204" pitchFamily="34" charset="0"/>
                <a:ea typeface="MS Mincho"/>
                <a:cs typeface="Segoe UI" panose="020B0502040204020203" pitchFamily="34" charset="0"/>
              </a:rPr>
              <a:t>Des …………………………  pour …………………………. </a:t>
            </a:r>
            <a:endParaRPr lang="fr-BE" sz="900" dirty="0">
              <a:latin typeface="Times" panose="02020603050405020304" pitchFamily="18" charset="0"/>
              <a:ea typeface="MS Mincho"/>
              <a:cs typeface="Times New Roman" panose="02020603050405020304" pitchFamily="18" charset="0"/>
            </a:endParaRPr>
          </a:p>
          <a:p>
            <a:pPr fontAlgn="base">
              <a:spcAft>
                <a:spcPts val="0"/>
              </a:spcAft>
            </a:pPr>
            <a:r>
              <a:rPr lang="fr-FR" dirty="0">
                <a:latin typeface="Calibri" panose="020F0502020204030204" pitchFamily="34" charset="0"/>
                <a:ea typeface="MS Mincho"/>
                <a:cs typeface="Segoe UI" panose="020B0502040204020203" pitchFamily="34" charset="0"/>
              </a:rPr>
              <a:t>De …... …………………….. pour …………………………. </a:t>
            </a:r>
            <a:endParaRPr lang="fr-BE" sz="900" dirty="0">
              <a:latin typeface="Times" panose="02020603050405020304" pitchFamily="18" charset="0"/>
              <a:ea typeface="MS Mincho"/>
              <a:cs typeface="Times New Roman" panose="02020603050405020304" pitchFamily="18" charset="0"/>
            </a:endParaRPr>
          </a:p>
          <a:p>
            <a:pPr fontAlgn="base">
              <a:spcAft>
                <a:spcPts val="0"/>
              </a:spcAft>
            </a:pPr>
            <a:r>
              <a:rPr lang="fr-FR" dirty="0">
                <a:latin typeface="Calibri" panose="020F0502020204030204" pitchFamily="34" charset="0"/>
                <a:ea typeface="MS Mincho"/>
                <a:cs typeface="Segoe UI" panose="020B0502040204020203" pitchFamily="34" charset="0"/>
              </a:rPr>
              <a:t>Du …………………………….pour …………………………..</a:t>
            </a:r>
            <a:endParaRPr lang="fr-BE" sz="900" dirty="0">
              <a:latin typeface="Times" panose="02020603050405020304" pitchFamily="18" charset="0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>
          <a:xfrm>
            <a:off x="6779714" y="3811555"/>
            <a:ext cx="4780000" cy="276000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990033"/>
            </a:solidFill>
          </a:ln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Font typeface="Arial" panose="020B0604020202020204" pitchFamily="34" charset="0"/>
              <a:buNone/>
            </a:pPr>
            <a:r>
              <a:rPr lang="fr-FR" sz="9600" dirty="0"/>
              <a:t>Là où ….   que nous.....</a:t>
            </a:r>
            <a:r>
              <a:rPr lang="fr-FR" dirty="0"/>
              <a:t> </a:t>
            </a:r>
            <a:endParaRPr lang="fr-BE" dirty="0"/>
          </a:p>
          <a:p>
            <a:pPr marL="0" indent="0" fontAlgn="base">
              <a:buFont typeface="Arial" panose="020B0604020202020204" pitchFamily="34" charset="0"/>
              <a:buNone/>
            </a:pPr>
            <a:r>
              <a:rPr lang="fr-FR" sz="9600" dirty="0"/>
              <a:t>Que nous ne cherchions pas tant à …. .. qu'à … </a:t>
            </a:r>
            <a:endParaRPr lang="fr-BE" sz="9600" dirty="0"/>
          </a:p>
          <a:p>
            <a:pPr marL="0" indent="0" fontAlgn="base">
              <a:buFont typeface="Arial" panose="020B0604020202020204" pitchFamily="34" charset="0"/>
              <a:buNone/>
            </a:pPr>
            <a:r>
              <a:rPr lang="fr-FR" sz="9600" dirty="0"/>
              <a:t>Car c'est en .. que nous ….. </a:t>
            </a:r>
            <a:endParaRPr lang="fr-BE" sz="9600" dirty="0"/>
          </a:p>
          <a:p>
            <a:pPr marL="0" indent="0" fontAlgn="base">
              <a:buFont typeface="Arial" panose="020B0604020202020204" pitchFamily="34" charset="0"/>
              <a:buNone/>
            </a:pPr>
            <a:r>
              <a:rPr lang="fr-FR" sz="9600" dirty="0"/>
              <a:t>Là où ….   que nous..... </a:t>
            </a:r>
            <a:endParaRPr lang="fr-BE" sz="9600" dirty="0"/>
          </a:p>
          <a:p>
            <a:pPr marL="0" indent="0" fontAlgn="base">
              <a:buFont typeface="Arial" panose="020B0604020202020204" pitchFamily="34" charset="0"/>
              <a:buNone/>
            </a:pPr>
            <a:r>
              <a:rPr lang="fr-FR" sz="9600" dirty="0"/>
              <a:t>Que nous ne cherchions pas tant à …. .. qu'à … </a:t>
            </a:r>
            <a:endParaRPr lang="fr-BE" sz="9600" dirty="0"/>
          </a:p>
          <a:p>
            <a:pPr marL="0" indent="0" fontAlgn="base">
              <a:buFont typeface="Arial" panose="020B0604020202020204" pitchFamily="34" charset="0"/>
              <a:buNone/>
            </a:pPr>
            <a:r>
              <a:rPr lang="fr-FR" sz="9600" dirty="0"/>
              <a:t>Car c'est en .. que nous ….. </a:t>
            </a:r>
            <a:endParaRPr lang="fr-BE" sz="9600" dirty="0"/>
          </a:p>
          <a:p>
            <a:r>
              <a:rPr lang="fr-FR" dirty="0"/>
              <a:t> </a:t>
            </a:r>
            <a:endParaRPr lang="fr-BE" dirty="0"/>
          </a:p>
          <a:p>
            <a:pPr marL="0" indent="0">
              <a:buFont typeface="Arial" panose="020B0604020202020204" pitchFamily="34" charset="0"/>
              <a:buNone/>
            </a:pPr>
            <a:endParaRPr lang="fr-BE" dirty="0"/>
          </a:p>
          <a:p>
            <a:r>
              <a:rPr lang="fr-FR" dirty="0"/>
              <a:t> </a:t>
            </a:r>
            <a:endParaRPr lang="fr-BE" dirty="0"/>
          </a:p>
          <a:p>
            <a:r>
              <a:rPr lang="fr-FR" dirty="0"/>
              <a:t> </a:t>
            </a:r>
            <a:endParaRPr lang="fr-BE" dirty="0"/>
          </a:p>
          <a:p>
            <a:r>
              <a:rPr lang="fr-FR" dirty="0"/>
              <a:t> </a:t>
            </a:r>
            <a:endParaRPr lang="fr-BE" dirty="0"/>
          </a:p>
          <a:p>
            <a:endParaRPr lang="fr-BE" dirty="0"/>
          </a:p>
        </p:txBody>
      </p:sp>
      <p:sp>
        <p:nvSpPr>
          <p:cNvPr id="12" name="ZoneTexte 11"/>
          <p:cNvSpPr txBox="1"/>
          <p:nvPr/>
        </p:nvSpPr>
        <p:spPr>
          <a:xfrm>
            <a:off x="1936836" y="1059426"/>
            <a:ext cx="594259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800" b="1" dirty="0">
                <a:solidFill>
                  <a:schemeClr val="bg1"/>
                </a:solidFill>
              </a:rPr>
              <a:t>1) Ecriture d’un texte « accrocheur » à partir des 3 idées-maîtresses dégagées pour chacune des 4 valeurs</a:t>
            </a:r>
            <a:endParaRPr lang="fr-BE" sz="2800" b="1" u="sng" dirty="0">
              <a:solidFill>
                <a:schemeClr val="bg1"/>
              </a:solidFill>
            </a:endParaRPr>
          </a:p>
        </p:txBody>
      </p:sp>
      <p:pic>
        <p:nvPicPr>
          <p:cNvPr id="13" name="Picture 12" descr="Image associÃ©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53" y="1059426"/>
            <a:ext cx="1601520" cy="1623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77547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00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17498" y="541007"/>
            <a:ext cx="10515600" cy="1325563"/>
          </a:xfrm>
        </p:spPr>
        <p:txBody>
          <a:bodyPr>
            <a:normAutofit/>
          </a:bodyPr>
          <a:lstStyle/>
          <a:p>
            <a:br>
              <a:rPr lang="fr-BE" sz="2800" dirty="0">
                <a:solidFill>
                  <a:schemeClr val="bg1"/>
                </a:solidFill>
                <a:latin typeface="+mn-lt"/>
              </a:rPr>
            </a:br>
            <a:r>
              <a:rPr lang="fr-BE" sz="2800" dirty="0">
                <a:solidFill>
                  <a:schemeClr val="bg1"/>
                </a:solidFill>
                <a:latin typeface="+mn-lt"/>
              </a:rPr>
              <a:t>2</a:t>
            </a:r>
            <a:r>
              <a:rPr lang="fr-BE" sz="2800" b="1" dirty="0">
                <a:solidFill>
                  <a:schemeClr val="bg1"/>
                </a:solidFill>
                <a:latin typeface="+mn-lt"/>
              </a:rPr>
              <a:t>) De l’ébauche au texte final 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50324" y="4044339"/>
            <a:ext cx="3775305" cy="236353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042537" y="2120345"/>
            <a:ext cx="8390887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2800" dirty="0">
                <a:solidFill>
                  <a:schemeClr val="bg1"/>
                </a:solidFill>
              </a:rPr>
              <a:t> </a:t>
            </a:r>
            <a:r>
              <a:rPr lang="fr-BE" sz="2400" b="1" u="sng" dirty="0">
                <a:solidFill>
                  <a:srgbClr val="FFCC29"/>
                </a:solidFill>
              </a:rPr>
              <a:t>Exemple de moyens:</a:t>
            </a:r>
          </a:p>
          <a:p>
            <a:pPr algn="ctr"/>
            <a:r>
              <a:rPr lang="fr-BE" sz="2400" b="1" dirty="0">
                <a:solidFill>
                  <a:srgbClr val="FFCC29"/>
                </a:solidFill>
              </a:rPr>
              <a:t>A partir des textes lacunaires réalisés par les différents groupes, </a:t>
            </a:r>
          </a:p>
          <a:p>
            <a:pPr algn="ctr"/>
            <a:r>
              <a:rPr lang="fr-BE" sz="2400" b="1" dirty="0">
                <a:solidFill>
                  <a:srgbClr val="FFCC29"/>
                </a:solidFill>
              </a:rPr>
              <a:t>rédaction finale du texte du Credo</a:t>
            </a:r>
          </a:p>
          <a:p>
            <a:pPr algn="ctr"/>
            <a:r>
              <a:rPr lang="fr-BE" sz="2400" b="1" dirty="0">
                <a:solidFill>
                  <a:srgbClr val="FFCC29"/>
                </a:solidFill>
              </a:rPr>
              <a:t>par une petite équipe </a:t>
            </a:r>
          </a:p>
        </p:txBody>
      </p:sp>
      <p:sp>
        <p:nvSpPr>
          <p:cNvPr id="6" name="Rectangle 5"/>
          <p:cNvSpPr/>
          <p:nvPr/>
        </p:nvSpPr>
        <p:spPr>
          <a:xfrm>
            <a:off x="1758962" y="248620"/>
            <a:ext cx="8860054" cy="584775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fr-BE" sz="3200" b="1" dirty="0"/>
              <a:t>5°étape (bis): Mise en mots du Credo des 4 valeurs</a:t>
            </a:r>
            <a:endParaRPr lang="fr-BE" sz="3200" dirty="0"/>
          </a:p>
        </p:txBody>
      </p:sp>
    </p:spTree>
    <p:extLst>
      <p:ext uri="{BB962C8B-B14F-4D97-AF65-F5344CB8AC3E}">
        <p14:creationId xmlns:p14="http://schemas.microsoft.com/office/powerpoint/2010/main" val="3839376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00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10064" y="242419"/>
            <a:ext cx="10515600" cy="535207"/>
          </a:xfrm>
          <a:solidFill>
            <a:schemeClr val="accent4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fr-BE" sz="3200" b="1" dirty="0">
                <a:latin typeface="+mn-lt"/>
              </a:rPr>
              <a:t>6°étape:  Garder trace et partager  notre Credo</a:t>
            </a:r>
          </a:p>
        </p:txBody>
      </p:sp>
      <p:pic>
        <p:nvPicPr>
          <p:cNvPr id="4" name="Espace réservé du contenu 3" descr="RÃ©sultat de recherche d'images pour &quot;valeurs humour&quot;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82" y="1096369"/>
            <a:ext cx="4177369" cy="268784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4474581" y="1080281"/>
            <a:ext cx="451693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3200" b="1" dirty="0">
                <a:solidFill>
                  <a:schemeClr val="bg1"/>
                </a:solidFill>
              </a:rPr>
              <a:t>Création de supports « symboliques »</a:t>
            </a:r>
          </a:p>
          <a:p>
            <a:pPr algn="ctr"/>
            <a:r>
              <a:rPr lang="fr-BE" sz="3200" b="1" dirty="0">
                <a:solidFill>
                  <a:schemeClr val="bg1"/>
                </a:solidFill>
              </a:rPr>
              <a:t>permettant de visualiser</a:t>
            </a:r>
          </a:p>
          <a:p>
            <a:pPr algn="ctr"/>
            <a:r>
              <a:rPr lang="fr-BE" sz="3200" b="1" dirty="0">
                <a:solidFill>
                  <a:schemeClr val="bg1"/>
                </a:solidFill>
              </a:rPr>
              <a:t>les 4 valeurs</a:t>
            </a:r>
          </a:p>
        </p:txBody>
      </p:sp>
      <p:sp>
        <p:nvSpPr>
          <p:cNvPr id="7" name="Rectangle 6"/>
          <p:cNvSpPr/>
          <p:nvPr/>
        </p:nvSpPr>
        <p:spPr>
          <a:xfrm>
            <a:off x="163173" y="3980246"/>
            <a:ext cx="854174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2400" b="1" u="sng" dirty="0">
                <a:solidFill>
                  <a:srgbClr val="FFCC29"/>
                </a:solidFill>
              </a:rPr>
              <a:t>Exemples de supports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sz="2400" b="1" dirty="0">
                <a:solidFill>
                  <a:srgbClr val="FFCC29"/>
                </a:solidFill>
              </a:rPr>
              <a:t>Affiches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sz="2400" b="1" dirty="0">
                <a:solidFill>
                  <a:srgbClr val="FFCC29"/>
                </a:solidFill>
              </a:rPr>
              <a:t>Cube des 4 valeurs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sz="2400" b="1" dirty="0">
                <a:solidFill>
                  <a:srgbClr val="FFCC29"/>
                </a:solidFill>
              </a:rPr>
              <a:t>Boussole des 4 valeurs et leur slogan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sz="2400" b="1" dirty="0">
                <a:solidFill>
                  <a:srgbClr val="FFCC29"/>
                </a:solidFill>
              </a:rPr>
              <a:t>Développement du cube en une croix </a:t>
            </a:r>
          </a:p>
          <a:p>
            <a:r>
              <a:rPr lang="fr-BE" sz="2000" b="1" dirty="0">
                <a:solidFill>
                  <a:srgbClr val="FFCC29"/>
                </a:solidFill>
              </a:rPr>
              <a:t>      (nos références chrétiennes)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sz="2400" b="1" dirty="0">
                <a:solidFill>
                  <a:srgbClr val="FFCC29"/>
                </a:solidFill>
              </a:rPr>
              <a:t>Montage PP musical illustrant le texte du Credo</a:t>
            </a:r>
            <a:endParaRPr lang="fr-BE" sz="2400" dirty="0"/>
          </a:p>
        </p:txBody>
      </p:sp>
      <p:pic>
        <p:nvPicPr>
          <p:cNvPr id="9" name="Espace réservé du contenu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3927" y="3142384"/>
            <a:ext cx="2418244" cy="2871385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1516" y="3690807"/>
            <a:ext cx="2462125" cy="296709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52" y="360747"/>
            <a:ext cx="3883348" cy="4036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881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00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79828"/>
            <a:ext cx="10515600" cy="1845432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pPr algn="ctr"/>
            <a:r>
              <a:rPr lang="fr-BE" sz="3100" b="1" dirty="0">
                <a:latin typeface="+mn-lt"/>
              </a:rPr>
              <a:t>Les communautés chrétiennes sont à l’écoute de l’enseignement du Christ et des apôtres, partagent leurs biens, mettent tout en commun, se réunissent et célèbrent ce qu’elles vivent . </a:t>
            </a:r>
            <a:br>
              <a:rPr lang="fr-BE" sz="3100" b="1" dirty="0">
                <a:latin typeface="+mn-lt"/>
              </a:rPr>
            </a:br>
            <a:r>
              <a:rPr lang="fr-BE" sz="2200" dirty="0">
                <a:latin typeface="+mn-lt"/>
              </a:rPr>
              <a:t>(</a:t>
            </a:r>
            <a:r>
              <a:rPr lang="fr-BE" sz="2200" dirty="0" err="1">
                <a:latin typeface="+mn-lt"/>
              </a:rPr>
              <a:t>cfr</a:t>
            </a:r>
            <a:r>
              <a:rPr lang="fr-BE" sz="2200" dirty="0">
                <a:latin typeface="+mn-lt"/>
              </a:rPr>
              <a:t> Actes 2, 42-47)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57" y="2472739"/>
            <a:ext cx="11577711" cy="4054670"/>
          </a:xfrm>
          <a:ln>
            <a:solidFill>
              <a:srgbClr val="FFCC29"/>
            </a:solidFill>
          </a:ln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endParaRPr lang="fr-FR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fr-FR" sz="3100" dirty="0">
                <a:solidFill>
                  <a:schemeClr val="bg1"/>
                </a:solidFill>
              </a:rPr>
              <a:t>La spécificité de notre réseau ne tient pas d'abord aux valeurs prônées, mais aux </a:t>
            </a:r>
          </a:p>
          <a:p>
            <a:pPr marL="0" indent="0" algn="ctr">
              <a:buNone/>
            </a:pPr>
            <a:r>
              <a:rPr lang="fr-FR" sz="3100" b="1" dirty="0">
                <a:solidFill>
                  <a:srgbClr val="FFCC29"/>
                </a:solidFill>
              </a:rPr>
              <a:t>ressources mobilisées pour les fonder et les pratiquer</a:t>
            </a:r>
            <a:r>
              <a:rPr lang="fr-FR" sz="3100" b="1" dirty="0">
                <a:solidFill>
                  <a:schemeClr val="bg1"/>
                </a:solidFill>
              </a:rPr>
              <a:t>,</a:t>
            </a:r>
          </a:p>
          <a:p>
            <a:pPr marL="0" indent="0" algn="ctr">
              <a:buNone/>
            </a:pPr>
            <a:r>
              <a:rPr lang="fr-FR" sz="3100" dirty="0">
                <a:solidFill>
                  <a:schemeClr val="bg1"/>
                </a:solidFill>
              </a:rPr>
              <a:t> à savoir l'Évangile et sa tradition. </a:t>
            </a:r>
          </a:p>
          <a:p>
            <a:pPr marL="0" indent="0" algn="ctr">
              <a:buNone/>
            </a:pPr>
            <a:r>
              <a:rPr lang="fr-BE" sz="3100" b="1" dirty="0">
                <a:solidFill>
                  <a:srgbClr val="FFCC29"/>
                </a:solidFill>
              </a:rPr>
              <a:t>« Une référence n’est vivante que si elle est mise en jeu et en pratique dans la vie réelle»</a:t>
            </a:r>
            <a:r>
              <a:rPr lang="fr-BE" sz="2600" b="1" dirty="0">
                <a:solidFill>
                  <a:srgbClr val="FFCC29"/>
                </a:solidFill>
              </a:rPr>
              <a:t>.</a:t>
            </a:r>
          </a:p>
          <a:p>
            <a:pPr algn="ctr">
              <a:buFont typeface="Wingdings" panose="05000000000000000000" pitchFamily="2" charset="2"/>
              <a:buChar char="§"/>
            </a:pPr>
            <a:endParaRPr lang="fr-BE" sz="3100" dirty="0">
              <a:solidFill>
                <a:srgbClr val="FFCC29"/>
              </a:solidFill>
            </a:endParaRPr>
          </a:p>
          <a:p>
            <a:pPr marL="0" indent="0" algn="ctr">
              <a:buNone/>
            </a:pPr>
            <a:r>
              <a:rPr lang="fr-FR" sz="3100" dirty="0">
                <a:solidFill>
                  <a:schemeClr val="bg1"/>
                </a:solidFill>
              </a:rPr>
              <a:t>Pour poursuivre ensemble une action cohérente, nos services ont à cœur de faire vivre, </a:t>
            </a:r>
          </a:p>
          <a:p>
            <a:pPr marL="0" indent="0" algn="ctr">
              <a:buNone/>
            </a:pPr>
            <a:r>
              <a:rPr lang="fr-FR" sz="3100" dirty="0">
                <a:solidFill>
                  <a:schemeClr val="bg1"/>
                </a:solidFill>
              </a:rPr>
              <a:t>dans leurs propos, leurs attitudes et leurs modes de relations, </a:t>
            </a:r>
          </a:p>
          <a:p>
            <a:pPr marL="0" indent="0" algn="ctr">
              <a:buNone/>
            </a:pPr>
            <a:r>
              <a:rPr lang="fr-FR" sz="3100" dirty="0">
                <a:solidFill>
                  <a:schemeClr val="bg1"/>
                </a:solidFill>
              </a:rPr>
              <a:t>l‘esprit qui les anime . </a:t>
            </a:r>
          </a:p>
          <a:p>
            <a:pPr marL="0" indent="0" algn="ctr">
              <a:buNone/>
            </a:pPr>
            <a:r>
              <a:rPr lang="fr-FR" sz="2300" dirty="0">
                <a:solidFill>
                  <a:schemeClr val="bg1"/>
                </a:solidFill>
              </a:rPr>
              <a:t>(</a:t>
            </a:r>
            <a:r>
              <a:rPr lang="fr-FR" sz="2300" dirty="0" err="1">
                <a:solidFill>
                  <a:schemeClr val="bg1"/>
                </a:solidFill>
              </a:rPr>
              <a:t>cfr</a:t>
            </a:r>
            <a:r>
              <a:rPr lang="fr-FR" sz="2300" dirty="0">
                <a:solidFill>
                  <a:schemeClr val="bg1"/>
                </a:solidFill>
              </a:rPr>
              <a:t> Missions de l’école chrétienne</a:t>
            </a:r>
            <a:r>
              <a:rPr lang="fr-FR" sz="2600" dirty="0">
                <a:solidFill>
                  <a:schemeClr val="bg1"/>
                </a:solidFill>
              </a:rPr>
              <a:t>) </a:t>
            </a:r>
            <a:endParaRPr lang="fr-BE" sz="2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516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00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78877" y="238516"/>
            <a:ext cx="6223782" cy="281989"/>
          </a:xfrm>
        </p:spPr>
        <p:txBody>
          <a:bodyPr>
            <a:normAutofit fontScale="90000"/>
          </a:bodyPr>
          <a:lstStyle/>
          <a:p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84982" y="112543"/>
            <a:ext cx="10992728" cy="6583680"/>
          </a:xfrm>
          <a:solidFill>
            <a:srgbClr val="990033"/>
          </a:solidFill>
          <a:ln>
            <a:solidFill>
              <a:srgbClr val="FFC000"/>
            </a:solidFill>
          </a:ln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fr-BE" sz="30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fr-BE" sz="3000" dirty="0">
                <a:solidFill>
                  <a:schemeClr val="bg1"/>
                </a:solidFill>
              </a:rPr>
              <a:t>Au sein de la Maison diocésaine de l’enseignement,  </a:t>
            </a:r>
          </a:p>
          <a:p>
            <a:pPr marL="0" indent="0" algn="ctr">
              <a:buNone/>
            </a:pPr>
            <a:r>
              <a:rPr lang="fr-BE" sz="3000" dirty="0">
                <a:solidFill>
                  <a:schemeClr val="bg1"/>
                </a:solidFill>
              </a:rPr>
              <a:t>nous avons choisi les </a:t>
            </a:r>
          </a:p>
          <a:p>
            <a:pPr marL="0" indent="0" algn="ctr">
              <a:buNone/>
            </a:pPr>
            <a:r>
              <a:rPr lang="fr-BE" sz="3000" b="1" dirty="0">
                <a:solidFill>
                  <a:srgbClr val="FFC000"/>
                </a:solidFill>
              </a:rPr>
              <a:t>4 valeurs qui fondent et orientent notre travail</a:t>
            </a:r>
            <a:r>
              <a:rPr lang="fr-BE" sz="3000" b="1" dirty="0">
                <a:solidFill>
                  <a:schemeClr val="bg1"/>
                </a:solidFill>
              </a:rPr>
              <a:t>.</a:t>
            </a:r>
          </a:p>
          <a:p>
            <a:pPr marL="0" indent="0" algn="ctr">
              <a:buNone/>
            </a:pPr>
            <a:endParaRPr lang="fr-BE" sz="30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fr-BE" sz="3000" dirty="0">
                <a:solidFill>
                  <a:schemeClr val="bg1"/>
                </a:solidFill>
              </a:rPr>
              <a:t>Enthousiasmés par cette réflexion, </a:t>
            </a:r>
          </a:p>
          <a:p>
            <a:pPr marL="0" indent="0" algn="ctr">
              <a:buNone/>
            </a:pPr>
            <a:r>
              <a:rPr lang="fr-BE" sz="3000" dirty="0">
                <a:solidFill>
                  <a:schemeClr val="bg1"/>
                </a:solidFill>
              </a:rPr>
              <a:t>nous vous proposons de </a:t>
            </a:r>
            <a:r>
              <a:rPr lang="fr-BE" sz="3000" b="1" dirty="0">
                <a:solidFill>
                  <a:srgbClr val="FFC000"/>
                </a:solidFill>
              </a:rPr>
              <a:t>découvrir la démarche </a:t>
            </a:r>
            <a:r>
              <a:rPr lang="fr-BE" sz="3000" dirty="0">
                <a:solidFill>
                  <a:schemeClr val="bg1"/>
                </a:solidFill>
              </a:rPr>
              <a:t>que nous avons utilisée</a:t>
            </a:r>
          </a:p>
          <a:p>
            <a:pPr marL="0" indent="0" algn="ctr">
              <a:buNone/>
            </a:pPr>
            <a:r>
              <a:rPr lang="fr-BE" sz="3000" dirty="0">
                <a:solidFill>
                  <a:schemeClr val="bg1"/>
                </a:solidFill>
              </a:rPr>
              <a:t> pour déterminer nos valeurs et les définir .</a:t>
            </a:r>
          </a:p>
          <a:p>
            <a:pPr marL="0" indent="0" algn="ctr">
              <a:buNone/>
            </a:pPr>
            <a:r>
              <a:rPr lang="fr-BE" sz="3000" dirty="0">
                <a:solidFill>
                  <a:schemeClr val="bg1"/>
                </a:solidFill>
              </a:rPr>
              <a:t>Cette démarche n’était pas ficelée et définie au préalable. Elle a évolué</a:t>
            </a:r>
          </a:p>
          <a:p>
            <a:pPr marL="0" indent="0" algn="ctr">
              <a:buNone/>
            </a:pPr>
            <a:r>
              <a:rPr lang="fr-BE" sz="3000" dirty="0">
                <a:solidFill>
                  <a:schemeClr val="bg1"/>
                </a:solidFill>
              </a:rPr>
              <a:t> selon nos découvertes et s’est adaptée selon nos réflexions. </a:t>
            </a:r>
          </a:p>
          <a:p>
            <a:pPr marL="0" indent="0" algn="ctr">
              <a:buNone/>
            </a:pPr>
            <a:endParaRPr lang="fr-BE" sz="30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fr-BE" sz="3000" dirty="0">
                <a:solidFill>
                  <a:schemeClr val="bg1"/>
                </a:solidFill>
              </a:rPr>
              <a:t>Surtout, nous nous tenons</a:t>
            </a:r>
            <a:r>
              <a:rPr lang="fr-BE" sz="3000" b="1" dirty="0">
                <a:solidFill>
                  <a:schemeClr val="bg1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fr-BE" sz="3000" b="1" dirty="0">
                <a:solidFill>
                  <a:srgbClr val="FFC000"/>
                </a:solidFill>
              </a:rPr>
              <a:t>à votre disposition pour vous accompagner </a:t>
            </a:r>
          </a:p>
          <a:p>
            <a:pPr marL="0" indent="0" algn="ctr">
              <a:buNone/>
            </a:pPr>
            <a:r>
              <a:rPr lang="fr-BE" sz="3000" dirty="0">
                <a:solidFill>
                  <a:schemeClr val="bg1"/>
                </a:solidFill>
              </a:rPr>
              <a:t>dans la recherche de vos </a:t>
            </a:r>
            <a:r>
              <a:rPr lang="fr-BE" sz="3000" b="1" dirty="0">
                <a:solidFill>
                  <a:schemeClr val="bg1"/>
                </a:solidFill>
              </a:rPr>
              <a:t>PROPRES valeurs </a:t>
            </a:r>
            <a:r>
              <a:rPr lang="fr-BE" sz="3000" dirty="0">
                <a:solidFill>
                  <a:schemeClr val="bg1"/>
                </a:solidFill>
              </a:rPr>
              <a:t>en choisissant avec vous, votre </a:t>
            </a:r>
          </a:p>
          <a:p>
            <a:pPr marL="0" indent="0" algn="ctr">
              <a:buNone/>
            </a:pPr>
            <a:r>
              <a:rPr lang="fr-BE" sz="3000" dirty="0">
                <a:solidFill>
                  <a:schemeClr val="bg1"/>
                </a:solidFill>
              </a:rPr>
              <a:t>équipe, vos enseignants, vos élèves… la démarche la plus adéquate pour y </a:t>
            </a:r>
          </a:p>
          <a:p>
            <a:pPr marL="0" indent="0" algn="ctr">
              <a:buNone/>
            </a:pPr>
            <a:r>
              <a:rPr lang="fr-BE" sz="3000" dirty="0">
                <a:solidFill>
                  <a:schemeClr val="bg1"/>
                </a:solidFill>
              </a:rPr>
              <a:t>parvenir. </a:t>
            </a:r>
          </a:p>
          <a:p>
            <a:endParaRPr lang="fr-BE" sz="3000" dirty="0"/>
          </a:p>
        </p:txBody>
      </p:sp>
    </p:spTree>
    <p:extLst>
      <p:ext uri="{BB962C8B-B14F-4D97-AF65-F5344CB8AC3E}">
        <p14:creationId xmlns:p14="http://schemas.microsoft.com/office/powerpoint/2010/main" val="31019747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00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 dirty="0"/>
          </a:p>
        </p:txBody>
      </p:sp>
      <p:pic>
        <p:nvPicPr>
          <p:cNvPr id="5122" name="Picture 2" descr="RÃ©sultat de recherche d'images pour &quot;vision mission valeurs&quot;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17" y="125964"/>
            <a:ext cx="4194362" cy="2359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RÃ©sultat de recherche d'images pour &quot;vision mission valeur enseignement catholique Ontario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446" y="2611894"/>
            <a:ext cx="7377502" cy="4153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5243578" y="182243"/>
            <a:ext cx="6724358" cy="2246769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r-BE" sz="2800" b="1" dirty="0"/>
              <a:t>La force d’une institution est fondée sur ses </a:t>
            </a:r>
            <a:r>
              <a:rPr lang="fr-BE" sz="2800" b="1" dirty="0">
                <a:solidFill>
                  <a:srgbClr val="FF0000"/>
                </a:solidFill>
              </a:rPr>
              <a:t>valeurs</a:t>
            </a:r>
            <a:r>
              <a:rPr lang="fr-BE" sz="2800" b="1" dirty="0"/>
              <a:t> </a:t>
            </a:r>
            <a:r>
              <a:rPr lang="fr-BE" sz="2800" b="1"/>
              <a:t>et leurs </a:t>
            </a:r>
            <a:r>
              <a:rPr lang="fr-BE" sz="2800" b="1" dirty="0"/>
              <a:t>déclinaisons en gestes et attitudes concrets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r-BE" sz="2800" b="1" dirty="0"/>
              <a:t>Le profil de sortie de l’élève : </a:t>
            </a:r>
            <a:r>
              <a:rPr lang="fr-BE" sz="2800" b="1" dirty="0">
                <a:solidFill>
                  <a:srgbClr val="FF0000"/>
                </a:solidFill>
              </a:rPr>
              <a:t>la visée</a:t>
            </a:r>
            <a:r>
              <a:rPr lang="fr-BE" sz="2800" b="1" dirty="0"/>
              <a:t>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r-BE" sz="2800" b="1" dirty="0"/>
              <a:t>Le </a:t>
            </a:r>
            <a:r>
              <a:rPr lang="fr-BE" sz="2800" b="1" dirty="0">
                <a:solidFill>
                  <a:srgbClr val="FF0000"/>
                </a:solidFill>
              </a:rPr>
              <a:t>Credo </a:t>
            </a:r>
            <a:r>
              <a:rPr lang="fr-BE" sz="2800" b="1" dirty="0"/>
              <a:t>: visible partout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225083" y="3587262"/>
            <a:ext cx="16177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b="1" dirty="0">
                <a:solidFill>
                  <a:srgbClr val="FFC000"/>
                </a:solidFill>
              </a:rPr>
              <a:t>Exemple </a:t>
            </a:r>
          </a:p>
          <a:p>
            <a:r>
              <a:rPr lang="fr-BE" sz="2800" b="1" dirty="0">
                <a:solidFill>
                  <a:srgbClr val="FFC000"/>
                </a:solidFill>
              </a:rPr>
              <a:t>de visée:</a:t>
            </a:r>
          </a:p>
        </p:txBody>
      </p:sp>
    </p:spTree>
    <p:extLst>
      <p:ext uri="{BB962C8B-B14F-4D97-AF65-F5344CB8AC3E}">
        <p14:creationId xmlns:p14="http://schemas.microsoft.com/office/powerpoint/2010/main" val="2481185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00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161212" y="137477"/>
            <a:ext cx="5852160" cy="1325563"/>
          </a:xfrm>
        </p:spPr>
        <p:txBody>
          <a:bodyPr>
            <a:normAutofit/>
          </a:bodyPr>
          <a:lstStyle/>
          <a:p>
            <a:pPr algn="ctr"/>
            <a:r>
              <a:rPr lang="fr-BE" sz="4000" b="1" dirty="0">
                <a:solidFill>
                  <a:schemeClr val="bg1"/>
                </a:solidFill>
                <a:latin typeface="+mn-lt"/>
              </a:rPr>
              <a:t>Sens de la démarche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1279" y="1849493"/>
            <a:ext cx="6501865" cy="3617832"/>
          </a:xfrm>
          <a:solidFill>
            <a:srgbClr val="FFC000"/>
          </a:solidFill>
          <a:ln>
            <a:solidFill>
              <a:srgbClr val="990033"/>
            </a:solidFill>
          </a:ln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fr-BE" dirty="0"/>
          </a:p>
          <a:p>
            <a:pPr marL="0" indent="0" algn="ctr">
              <a:buNone/>
            </a:pPr>
            <a:r>
              <a:rPr lang="fr-BE" b="1" dirty="0"/>
              <a:t>Comment définir puis partager nos valeurs professionnelles?</a:t>
            </a:r>
          </a:p>
          <a:p>
            <a:pPr marL="0" indent="0" algn="ctr">
              <a:buNone/>
            </a:pPr>
            <a:r>
              <a:rPr lang="fr-BE" b="1" dirty="0"/>
              <a:t>Comment passer de valeurs personnelles à des valeurs communes</a:t>
            </a:r>
          </a:p>
          <a:p>
            <a:pPr marL="0" indent="0" algn="ctr">
              <a:buNone/>
            </a:pPr>
            <a:r>
              <a:rPr lang="fr-BE" b="1" dirty="0"/>
              <a:t>Vers quelles valeurs partagées pouvons-nous tendre ensemble?</a:t>
            </a:r>
          </a:p>
          <a:p>
            <a:pPr marL="0" indent="0" algn="ctr">
              <a:buNone/>
            </a:pPr>
            <a:r>
              <a:rPr lang="fr-BE" b="1" dirty="0"/>
              <a:t>Quelle adéquation entre les valeurs choisies et mission de l’école chrétienne?</a:t>
            </a:r>
          </a:p>
        </p:txBody>
      </p:sp>
      <p:pic>
        <p:nvPicPr>
          <p:cNvPr id="6146" name="Picture 2" descr="RÃ©sultat de recherche d'images pour &quot;vision mission valeurs enseignement catholique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049" y="1294408"/>
            <a:ext cx="4728003" cy="4728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829994" y="6022411"/>
            <a:ext cx="111650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2800" b="1" dirty="0">
                <a:solidFill>
                  <a:schemeClr val="bg1"/>
                </a:solidFill>
              </a:rPr>
              <a:t>Aboutissement de la démarche:  </a:t>
            </a:r>
            <a:r>
              <a:rPr lang="fr-BE" sz="3200" b="1" dirty="0">
                <a:solidFill>
                  <a:schemeClr val="bg1"/>
                </a:solidFill>
              </a:rPr>
              <a:t>Notre Credo</a:t>
            </a:r>
            <a:r>
              <a:rPr lang="fr-BE" sz="2800" b="1" dirty="0">
                <a:solidFill>
                  <a:schemeClr val="bg1"/>
                </a:solidFill>
              </a:rPr>
              <a:t>, nos convictions à partager</a:t>
            </a:r>
          </a:p>
        </p:txBody>
      </p:sp>
    </p:spTree>
    <p:extLst>
      <p:ext uri="{BB962C8B-B14F-4D97-AF65-F5344CB8AC3E}">
        <p14:creationId xmlns:p14="http://schemas.microsoft.com/office/powerpoint/2010/main" val="821439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00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446272" y="863810"/>
            <a:ext cx="6245173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fr-BE" b="1" dirty="0">
                <a:solidFill>
                  <a:srgbClr val="FFC000"/>
                </a:solidFill>
                <a:latin typeface="+mn-lt"/>
              </a:rPr>
            </a:br>
            <a:br>
              <a:rPr lang="fr-BE" b="1" dirty="0">
                <a:solidFill>
                  <a:srgbClr val="FFC000"/>
                </a:solidFill>
                <a:latin typeface="+mn-lt"/>
              </a:rPr>
            </a:br>
            <a:r>
              <a:rPr lang="fr-BE" b="1" dirty="0">
                <a:solidFill>
                  <a:schemeClr val="bg1"/>
                </a:solidFill>
                <a:latin typeface="+mn-lt"/>
              </a:rPr>
              <a:t>Qui? Où? Quoi? Quand? Comment?</a:t>
            </a:r>
            <a:br>
              <a:rPr lang="fr-BE" sz="4900" b="1" dirty="0">
                <a:solidFill>
                  <a:schemeClr val="bg1"/>
                </a:solidFill>
                <a:latin typeface="+mn-lt"/>
              </a:rPr>
            </a:br>
            <a:br>
              <a:rPr lang="fr-BE" sz="4000" b="1" dirty="0">
                <a:solidFill>
                  <a:schemeClr val="bg1"/>
                </a:solidFill>
                <a:latin typeface="+mn-lt"/>
              </a:rPr>
            </a:br>
            <a:endParaRPr lang="fr-BE" sz="4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617784" y="2719870"/>
            <a:ext cx="8244840" cy="3837563"/>
          </a:xfrm>
        </p:spPr>
        <p:txBody>
          <a:bodyPr/>
          <a:lstStyle/>
          <a:p>
            <a:pPr>
              <a:buFontTx/>
              <a:buChar char="-"/>
            </a:pPr>
            <a:endParaRPr lang="fr-BE" dirty="0"/>
          </a:p>
        </p:txBody>
      </p:sp>
      <p:sp>
        <p:nvSpPr>
          <p:cNvPr id="6" name="ZoneTexte 5"/>
          <p:cNvSpPr txBox="1"/>
          <p:nvPr/>
        </p:nvSpPr>
        <p:spPr>
          <a:xfrm>
            <a:off x="689318" y="3484021"/>
            <a:ext cx="10917701" cy="2923877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BE" sz="2800" b="1" u="sng" dirty="0"/>
              <a:t>Prévoir</a:t>
            </a:r>
            <a:endParaRPr lang="fr-BE" sz="28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b="1" dirty="0"/>
              <a:t>Un petit groupe porteur (pour soutenir la démarche)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b="1" dirty="0"/>
              <a:t>La mobilisation de l’ensemble de la communauté dans la démarche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b="1" dirty="0"/>
              <a:t>Des temps et des lieux: </a:t>
            </a:r>
            <a:r>
              <a:rPr lang="fr-BE" sz="2800" b="1" dirty="0">
                <a:solidFill>
                  <a:srgbClr val="FF0000"/>
                </a:solidFill>
              </a:rPr>
              <a:t>plusieurs temps forts </a:t>
            </a:r>
            <a:r>
              <a:rPr lang="fr-BE" sz="2800" b="1" dirty="0"/>
              <a:t>(processus en étapes)</a:t>
            </a:r>
          </a:p>
          <a:p>
            <a:pPr algn="ctr"/>
            <a:r>
              <a:rPr lang="fr-BE" sz="2400" b="1" dirty="0"/>
              <a:t>( ex:  journée de rentrée , conférence pédagogique, journées au Vert, à Noël , concertation, journée festive en fin d’année scolaire, …) </a:t>
            </a:r>
          </a:p>
          <a:p>
            <a:r>
              <a:rPr lang="fr-BE" sz="2400" b="1" dirty="0"/>
              <a:t>		</a:t>
            </a:r>
            <a:endParaRPr lang="fr-BE" sz="2400" dirty="0"/>
          </a:p>
        </p:txBody>
      </p:sp>
      <p:pic>
        <p:nvPicPr>
          <p:cNvPr id="5" name="Picture 2" descr="RÃ©sultat de recherche d'images pour &quot;vision mission valeur enseignement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537" y="265013"/>
            <a:ext cx="2986735" cy="2869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5394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00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63040" y="365125"/>
            <a:ext cx="9890760" cy="647749"/>
          </a:xfrm>
        </p:spPr>
        <p:txBody>
          <a:bodyPr>
            <a:normAutofit/>
          </a:bodyPr>
          <a:lstStyle/>
          <a:p>
            <a:pPr algn="ctr"/>
            <a:r>
              <a:rPr lang="fr-BE" sz="4000" b="1" dirty="0">
                <a:solidFill>
                  <a:schemeClr val="bg1"/>
                </a:solidFill>
                <a:latin typeface="+mn-lt"/>
              </a:rPr>
              <a:t>Un processus, des étapes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9258170"/>
              </p:ext>
            </p:extLst>
          </p:nvPr>
        </p:nvGraphicFramePr>
        <p:xfrm>
          <a:off x="838200" y="1204216"/>
          <a:ext cx="10515600" cy="2659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Espace réservé du conten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469273"/>
              </p:ext>
            </p:extLst>
          </p:nvPr>
        </p:nvGraphicFramePr>
        <p:xfrm>
          <a:off x="353568" y="4043777"/>
          <a:ext cx="10515600" cy="24414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Flèche vers le bas 5"/>
          <p:cNvSpPr/>
          <p:nvPr/>
        </p:nvSpPr>
        <p:spPr>
          <a:xfrm>
            <a:off x="9968835" y="3661115"/>
            <a:ext cx="484632" cy="58487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890624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00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85501" y="281354"/>
            <a:ext cx="10698313" cy="1331327"/>
          </a:xfrm>
        </p:spPr>
        <p:txBody>
          <a:bodyPr>
            <a:normAutofit fontScale="90000"/>
          </a:bodyPr>
          <a:lstStyle/>
          <a:p>
            <a:r>
              <a:rPr lang="fr-BE" sz="24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					</a:t>
            </a:r>
            <a:br>
              <a:rPr lang="fr-BE" sz="24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</a:br>
            <a:br>
              <a:rPr lang="fr-BE" sz="24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</a:br>
            <a:br>
              <a:rPr lang="fr-BE" sz="24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</a:br>
            <a:br>
              <a:rPr lang="fr-BE" sz="24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</a:br>
            <a:br>
              <a:rPr lang="fr-BE" sz="24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</a:br>
            <a:br>
              <a:rPr lang="fr-BE" sz="24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</a:br>
            <a:br>
              <a:rPr lang="fr-BE" sz="24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</a:br>
            <a:br>
              <a:rPr lang="fr-BE" sz="24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</a:br>
            <a:br>
              <a:rPr lang="fr-BE" sz="24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</a:br>
            <a:br>
              <a:rPr lang="fr-BE" sz="24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</a:br>
            <a:br>
              <a:rPr lang="fr-BE" sz="24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</a:br>
            <a:br>
              <a:rPr lang="fr-BE" sz="24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</a:br>
            <a:br>
              <a:rPr lang="fr-BE" sz="24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</a:br>
            <a:r>
              <a:rPr lang="fr-BE" sz="24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						</a:t>
            </a:r>
            <a:br>
              <a:rPr lang="fr-BE" sz="24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</a:br>
            <a:br>
              <a:rPr lang="fr-BE" sz="24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</a:br>
            <a:br>
              <a:rPr lang="fr-BE" sz="24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</a:br>
            <a:br>
              <a:rPr lang="fr-BE" sz="24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</a:br>
            <a:br>
              <a:rPr lang="fr-BE" sz="24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</a:br>
            <a:br>
              <a:rPr lang="fr-BE" sz="24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</a:br>
            <a:br>
              <a:rPr lang="fr-BE" sz="24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</a:br>
            <a:br>
              <a:rPr lang="fr-BE" sz="24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</a:br>
            <a:br>
              <a:rPr lang="fr-BE" sz="24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</a:br>
            <a:br>
              <a:rPr lang="fr-BE" sz="24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</a:br>
            <a:br>
              <a:rPr lang="fr-BE" sz="24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</a:br>
            <a:br>
              <a:rPr lang="fr-BE" sz="24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</a:br>
            <a:br>
              <a:rPr lang="fr-BE" sz="24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</a:br>
            <a:r>
              <a:rPr lang="fr-BE" sz="24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				          </a:t>
            </a:r>
            <a:endParaRPr lang="fr-BE" sz="3100" b="1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336" y="303687"/>
            <a:ext cx="12079458" cy="584775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BE" sz="3200" b="1" dirty="0"/>
              <a:t>1°étape: Les valeurs personnelles pour un enseignement d’excellence</a:t>
            </a:r>
            <a:endParaRPr lang="fr-BE" sz="3200" dirty="0"/>
          </a:p>
        </p:txBody>
      </p:sp>
      <p:pic>
        <p:nvPicPr>
          <p:cNvPr id="5" name="Picture 2" descr="RÃ©sultat de recherche d'images pour &quot;choix valeurs humour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000" y="1191273"/>
            <a:ext cx="4188605" cy="279488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00"/>
            </a:solidFill>
          </a:ln>
          <a:extLst/>
        </p:spPr>
      </p:pic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218148" y="1635015"/>
            <a:ext cx="6801630" cy="965340"/>
          </a:xfrm>
          <a:ln>
            <a:noFill/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BE" sz="3600" b="1" dirty="0">
                <a:solidFill>
                  <a:schemeClr val="bg1"/>
                </a:solidFill>
              </a:rPr>
              <a:t>Comment définir et partager nos  valeurs professionnelles  individuelles ? 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436430" y="3827097"/>
            <a:ext cx="11401831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b="1" u="sng" dirty="0">
                <a:solidFill>
                  <a:srgbClr val="FFC000"/>
                </a:solidFill>
              </a:rPr>
              <a:t>Exemple de moyens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sz="2400" b="1" dirty="0">
                <a:solidFill>
                  <a:srgbClr val="FFC000"/>
                </a:solidFill>
              </a:rPr>
              <a:t>Chacun apporte une  citation qui lui tient à cœur pour son travail</a:t>
            </a:r>
          </a:p>
          <a:p>
            <a:r>
              <a:rPr lang="fr-BE" sz="2400" b="1" dirty="0">
                <a:solidFill>
                  <a:srgbClr val="FFC000"/>
                </a:solidFill>
              </a:rPr>
              <a:t>     Ex: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BE" sz="2800" b="1" u="sng" dirty="0">
              <a:solidFill>
                <a:srgbClr val="FFC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BE" sz="2800" b="1" u="sng" dirty="0">
              <a:solidFill>
                <a:srgbClr val="FFC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BE" sz="2800" b="1" u="sng" dirty="0">
              <a:solidFill>
                <a:srgbClr val="FFC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sz="2400" b="1" dirty="0">
                <a:solidFill>
                  <a:srgbClr val="FFC000"/>
                </a:solidFill>
              </a:rPr>
              <a:t>Répartitions en petits groupes et échanges autour des citations</a:t>
            </a:r>
            <a:br>
              <a:rPr lang="fr-BE" sz="2800" b="1" dirty="0">
                <a:solidFill>
                  <a:srgbClr val="FFC000"/>
                </a:solidFill>
              </a:rPr>
            </a:br>
            <a:endParaRPr lang="fr-BE" sz="2800" b="1" dirty="0">
              <a:solidFill>
                <a:srgbClr val="FFC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58779" y="4662456"/>
            <a:ext cx="1800666" cy="1200329"/>
          </a:xfrm>
          <a:prstGeom prst="rect">
            <a:avLst/>
          </a:prstGeom>
          <a:solidFill>
            <a:srgbClr val="FFCC2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BE" dirty="0"/>
              <a:t>On n'enseigne pas tant ce que l'on dit que ce que l'on est.</a:t>
            </a:r>
          </a:p>
        </p:txBody>
      </p:sp>
      <p:sp>
        <p:nvSpPr>
          <p:cNvPr id="8" name="Rectangle 7"/>
          <p:cNvSpPr/>
          <p:nvPr/>
        </p:nvSpPr>
        <p:spPr>
          <a:xfrm>
            <a:off x="3984388" y="4662456"/>
            <a:ext cx="2180493" cy="1477328"/>
          </a:xfrm>
          <a:prstGeom prst="rect">
            <a:avLst/>
          </a:prstGeom>
          <a:solidFill>
            <a:srgbClr val="FFCC2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BE" dirty="0"/>
              <a:t>Libérez le potentiel de l'enfant et transformerez le monde avec lui </a:t>
            </a:r>
            <a:r>
              <a:rPr lang="fr-BE" i="1" dirty="0"/>
              <a:t>(Montessori)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717727" y="5077954"/>
            <a:ext cx="2546265" cy="646331"/>
          </a:xfrm>
          <a:prstGeom prst="rect">
            <a:avLst/>
          </a:prstGeom>
          <a:solidFill>
            <a:srgbClr val="FFCC2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BE" dirty="0"/>
              <a:t>C'est en se plantant </a:t>
            </a:r>
          </a:p>
          <a:p>
            <a:pPr algn="ctr"/>
            <a:r>
              <a:rPr lang="fr-BE" dirty="0"/>
              <a:t>qu'on fait ses racines".</a:t>
            </a:r>
          </a:p>
        </p:txBody>
      </p:sp>
    </p:spTree>
    <p:extLst>
      <p:ext uri="{BB962C8B-B14F-4D97-AF65-F5344CB8AC3E}">
        <p14:creationId xmlns:p14="http://schemas.microsoft.com/office/powerpoint/2010/main" val="33530471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00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15926" y="365125"/>
            <a:ext cx="10649242" cy="661817"/>
          </a:xfrm>
          <a:solidFill>
            <a:schemeClr val="accent4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fr-BE" sz="3200" b="1" dirty="0">
                <a:latin typeface="+mn-lt"/>
                <a:ea typeface="+mn-ea"/>
                <a:cs typeface="+mn-cs"/>
              </a:rPr>
              <a:t>2°étape: Des valeurs personnelles aux  valeurs communes</a:t>
            </a:r>
          </a:p>
        </p:txBody>
      </p:sp>
      <p:sp>
        <p:nvSpPr>
          <p:cNvPr id="4" name="Rectangle 3"/>
          <p:cNvSpPr/>
          <p:nvPr/>
        </p:nvSpPr>
        <p:spPr>
          <a:xfrm>
            <a:off x="914400" y="1379293"/>
            <a:ext cx="6865034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14800" lvl="8" indent="-457200">
              <a:buFont typeface="Arial" panose="020B0604020202020204" pitchFamily="34" charset="0"/>
              <a:buChar char="•"/>
            </a:pPr>
            <a:endParaRPr lang="fr-BE" sz="3200" b="1" dirty="0"/>
          </a:p>
          <a:p>
            <a:pPr marL="4114800" lvl="8" indent="-457200">
              <a:buFont typeface="Arial" panose="020B0604020202020204" pitchFamily="34" charset="0"/>
              <a:buChar char="•"/>
            </a:pPr>
            <a:endParaRPr lang="fr-BE" sz="3200" b="1" dirty="0">
              <a:solidFill>
                <a:srgbClr val="FF0000"/>
              </a:solidFill>
            </a:endParaRPr>
          </a:p>
          <a:p>
            <a:pPr marL="3943350" lvl="8" indent="-285750">
              <a:buFont typeface="Arial" panose="020B0604020202020204" pitchFamily="34" charset="0"/>
              <a:buChar char="•"/>
            </a:pPr>
            <a:endParaRPr lang="fr-BE" b="1" dirty="0">
              <a:solidFill>
                <a:srgbClr val="FF0000"/>
              </a:solidFill>
            </a:endParaRPr>
          </a:p>
          <a:p>
            <a:pPr lvl="8"/>
            <a:br>
              <a:rPr lang="fr-BE" b="1" dirty="0">
                <a:solidFill>
                  <a:srgbClr val="FF0000"/>
                </a:solidFill>
              </a:rPr>
            </a:br>
            <a:br>
              <a:rPr lang="fr-BE" b="1" dirty="0">
                <a:solidFill>
                  <a:srgbClr val="FF0000"/>
                </a:solidFill>
              </a:rPr>
            </a:br>
            <a:endParaRPr lang="fr-BE" b="1" dirty="0">
              <a:solidFill>
                <a:srgbClr val="FF0000"/>
              </a:solidFill>
            </a:endParaRPr>
          </a:p>
        </p:txBody>
      </p:sp>
      <p:pic>
        <p:nvPicPr>
          <p:cNvPr id="5" name="Espace réservé du contenu 3" descr="Image associÃ©e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1829" y="1289857"/>
            <a:ext cx="3969100" cy="292685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6" name="ZoneTexte 5"/>
          <p:cNvSpPr txBox="1"/>
          <p:nvPr/>
        </p:nvSpPr>
        <p:spPr>
          <a:xfrm>
            <a:off x="-2407586" y="1624056"/>
            <a:ext cx="10018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6" algn="ctr"/>
            <a:r>
              <a:rPr lang="fr-BE" sz="3600" b="1" dirty="0">
                <a:solidFill>
                  <a:schemeClr val="bg1"/>
                </a:solidFill>
              </a:rPr>
              <a:t>Comment passer des unes aux autres? 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-2658378" y="4461477"/>
            <a:ext cx="15248546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8"/>
            <a:r>
              <a:rPr lang="fr-BE" sz="2400" b="1" u="sng" dirty="0">
                <a:solidFill>
                  <a:srgbClr val="FFC000"/>
                </a:solidFill>
              </a:rPr>
              <a:t>Exemples de moyens</a:t>
            </a:r>
            <a:endParaRPr lang="fr-BE" sz="2400" b="1" dirty="0">
              <a:solidFill>
                <a:srgbClr val="FFC000"/>
              </a:solidFill>
            </a:endParaRPr>
          </a:p>
          <a:p>
            <a:pPr lvl="8"/>
            <a:r>
              <a:rPr lang="fr-BE" sz="2400" b="1" dirty="0">
                <a:solidFill>
                  <a:srgbClr val="FFC000"/>
                </a:solidFill>
              </a:rPr>
              <a:t>En petits groupes représentatifs des différents services:</a:t>
            </a:r>
          </a:p>
          <a:p>
            <a:pPr marL="4000500" lvl="8" indent="-342900">
              <a:buFont typeface="Arial" panose="020B0604020202020204" pitchFamily="34" charset="0"/>
              <a:buChar char="•"/>
            </a:pPr>
            <a:r>
              <a:rPr lang="fr-BE" sz="2400" b="1" dirty="0">
                <a:solidFill>
                  <a:srgbClr val="FFC000"/>
                </a:solidFill>
              </a:rPr>
              <a:t>Classement des citations personnelles parmi une liste de valeurs </a:t>
            </a:r>
          </a:p>
          <a:p>
            <a:pPr marL="4000500" lvl="8" indent="-342900">
              <a:buFont typeface="Arial" panose="020B0604020202020204" pitchFamily="34" charset="0"/>
              <a:buChar char="•"/>
            </a:pPr>
            <a:r>
              <a:rPr lang="fr-BE" sz="2400" b="1" dirty="0">
                <a:solidFill>
                  <a:srgbClr val="FFC000"/>
                </a:solidFill>
              </a:rPr>
              <a:t>Retenir les 4 valeurs les plus fréquemment reprises </a:t>
            </a:r>
          </a:p>
          <a:p>
            <a:pPr marL="4000500" lvl="8" indent="-342900">
              <a:buFont typeface="Arial" panose="020B0604020202020204" pitchFamily="34" charset="0"/>
              <a:buChar char="•"/>
            </a:pPr>
            <a:r>
              <a:rPr lang="fr-BE" sz="2400" b="1" dirty="0">
                <a:solidFill>
                  <a:srgbClr val="FFC000"/>
                </a:solidFill>
              </a:rPr>
              <a:t>Représenter ces 4 valeurs sur des affiches</a:t>
            </a:r>
          </a:p>
          <a:p>
            <a:pPr lvl="8"/>
            <a:r>
              <a:rPr lang="fr-BE" sz="2800" b="1" dirty="0">
                <a:solidFill>
                  <a:srgbClr val="FFC000"/>
                </a:solidFill>
              </a:rPr>
              <a:t>   </a:t>
            </a:r>
            <a:endParaRPr lang="fr-BE" sz="2800" b="1" dirty="0"/>
          </a:p>
        </p:txBody>
      </p:sp>
    </p:spTree>
    <p:extLst>
      <p:ext uri="{BB962C8B-B14F-4D97-AF65-F5344CB8AC3E}">
        <p14:creationId xmlns:p14="http://schemas.microsoft.com/office/powerpoint/2010/main" val="20169716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00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941901"/>
            <a:ext cx="3132771" cy="1325563"/>
          </a:xfrm>
        </p:spPr>
        <p:txBody>
          <a:bodyPr>
            <a:normAutofit/>
          </a:bodyPr>
          <a:lstStyle/>
          <a:p>
            <a:pPr algn="ctr"/>
            <a:r>
              <a:rPr lang="fr-BE" sz="2400" b="1" dirty="0">
                <a:solidFill>
                  <a:srgbClr val="FFC000"/>
                </a:solidFill>
                <a:latin typeface="+mn-lt"/>
              </a:rPr>
              <a:t>Exemple</a:t>
            </a:r>
            <a:br>
              <a:rPr lang="fr-BE" sz="2400" b="1" dirty="0">
                <a:solidFill>
                  <a:srgbClr val="FFC000"/>
                </a:solidFill>
                <a:latin typeface="+mn-lt"/>
              </a:rPr>
            </a:br>
            <a:r>
              <a:rPr lang="fr-BE" sz="2400" b="1" dirty="0">
                <a:solidFill>
                  <a:srgbClr val="FFC000"/>
                </a:solidFill>
                <a:latin typeface="+mn-lt"/>
              </a:rPr>
              <a:t> de liste de valeurs:</a:t>
            </a:r>
          </a:p>
        </p:txBody>
      </p:sp>
      <p:graphicFrame>
        <p:nvGraphicFramePr>
          <p:cNvPr id="4" name="Espace réservé du contenu 6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6044330"/>
              </p:ext>
            </p:extLst>
          </p:nvPr>
        </p:nvGraphicFramePr>
        <p:xfrm>
          <a:off x="3331698" y="168813"/>
          <a:ext cx="8539090" cy="654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26" name="Feuille de calcul" r:id="rId3" imgW="7029425" imgH="5391001" progId="Excel.Sheet.12">
                  <p:embed/>
                </p:oleObj>
              </mc:Choice>
              <mc:Fallback>
                <p:oleObj name="Feuille de calcul" r:id="rId3" imgW="7029425" imgH="5391001" progId="Excel.Sheet.12">
                  <p:embed/>
                  <p:pic>
                    <p:nvPicPr>
                      <p:cNvPr id="7" name="Espace réservé du contenu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31698" y="168813"/>
                        <a:ext cx="8539090" cy="6548950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Imag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927" y="2391509"/>
            <a:ext cx="2933844" cy="2799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76859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4639</TotalTime>
  <Words>948</Words>
  <Application>Microsoft Office PowerPoint</Application>
  <PresentationFormat>Grand écran</PresentationFormat>
  <Paragraphs>176</Paragraphs>
  <Slides>17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17</vt:i4>
      </vt:variant>
    </vt:vector>
  </HeadingPairs>
  <TitlesOfParts>
    <vt:vector size="29" baseType="lpstr">
      <vt:lpstr>MS Mincho</vt:lpstr>
      <vt:lpstr>Arial</vt:lpstr>
      <vt:lpstr>Calibri</vt:lpstr>
      <vt:lpstr>Calibri Light</vt:lpstr>
      <vt:lpstr>Cambria</vt:lpstr>
      <vt:lpstr>Segoe UI</vt:lpstr>
      <vt:lpstr>Times</vt:lpstr>
      <vt:lpstr>Times New Roman</vt:lpstr>
      <vt:lpstr>Wingdings</vt:lpstr>
      <vt:lpstr>Thème Office</vt:lpstr>
      <vt:lpstr>Feuille de calcul</vt:lpstr>
      <vt:lpstr>Acrobat Document</vt:lpstr>
      <vt:lpstr>Présentation PowerPoint</vt:lpstr>
      <vt:lpstr>Présentation PowerPoint</vt:lpstr>
      <vt:lpstr>Présentation PowerPoint</vt:lpstr>
      <vt:lpstr>Sens de la démarche</vt:lpstr>
      <vt:lpstr>  Qui? Où? Quoi? Quand? Comment?  </vt:lpstr>
      <vt:lpstr>Un processus, des étapes</vt:lpstr>
      <vt:lpstr>                                                   </vt:lpstr>
      <vt:lpstr>2°étape: Des valeurs personnelles aux  valeurs communes</vt:lpstr>
      <vt:lpstr>Exemple  de liste de valeurs:</vt:lpstr>
      <vt:lpstr>    Comment définir un sens commun pour les 4 valeurs choisies ? Que faisons-nous déjà? Qu’est-ce qui est commun et transversal dans nos différents services?   </vt:lpstr>
      <vt:lpstr>Présentation PowerPoint</vt:lpstr>
      <vt:lpstr> L’écoute: un « incontournable » pour pratiquer les 4 valeurs choisies</vt:lpstr>
      <vt:lpstr>Présentation PowerPoint</vt:lpstr>
      <vt:lpstr>5°étape: Mise en mots de notre Credo des 4 valeurs</vt:lpstr>
      <vt:lpstr> 2) De l’ébauche au texte final </vt:lpstr>
      <vt:lpstr>6°étape:  Garder trace et partager  notre Credo</vt:lpstr>
      <vt:lpstr>Les communautés chrétiennes sont à l’écoute de l’enseignement du Christ et des apôtres, partagent leurs biens, mettent tout en commun, se réunissent et célèbrent ce qu’elles vivent .  (cfr Actes 2, 42-47)</vt:lpstr>
    </vt:vector>
  </TitlesOfParts>
  <Company>CODIEC Na-Lux ASBL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Administrateur</dc:creator>
  <cp:lastModifiedBy>Delphine Durand</cp:lastModifiedBy>
  <cp:revision>604</cp:revision>
  <dcterms:created xsi:type="dcterms:W3CDTF">2018-06-12T09:14:31Z</dcterms:created>
  <dcterms:modified xsi:type="dcterms:W3CDTF">2018-09-24T08:02:11Z</dcterms:modified>
</cp:coreProperties>
</file>